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4"/>
  </p:notesMasterIdLst>
  <p:handoutMasterIdLst>
    <p:handoutMasterId r:id="rId45"/>
  </p:handoutMasterIdLst>
  <p:sldIdLst>
    <p:sldId id="273" r:id="rId7"/>
    <p:sldId id="274" r:id="rId8"/>
    <p:sldId id="275" r:id="rId9"/>
    <p:sldId id="346" r:id="rId10"/>
    <p:sldId id="344" r:id="rId11"/>
    <p:sldId id="351" r:id="rId12"/>
    <p:sldId id="293" r:id="rId13"/>
    <p:sldId id="350" r:id="rId14"/>
    <p:sldId id="352" r:id="rId15"/>
    <p:sldId id="363" r:id="rId16"/>
    <p:sldId id="364" r:id="rId17"/>
    <p:sldId id="365" r:id="rId18"/>
    <p:sldId id="374" r:id="rId19"/>
    <p:sldId id="375" r:id="rId20"/>
    <p:sldId id="376" r:id="rId21"/>
    <p:sldId id="377" r:id="rId22"/>
    <p:sldId id="378" r:id="rId23"/>
    <p:sldId id="379" r:id="rId24"/>
    <p:sldId id="380" r:id="rId25"/>
    <p:sldId id="381" r:id="rId26"/>
    <p:sldId id="361" r:id="rId27"/>
    <p:sldId id="362" r:id="rId28"/>
    <p:sldId id="354" r:id="rId29"/>
    <p:sldId id="355" r:id="rId30"/>
    <p:sldId id="356" r:id="rId31"/>
    <p:sldId id="372" r:id="rId32"/>
    <p:sldId id="373" r:id="rId33"/>
    <p:sldId id="367" r:id="rId34"/>
    <p:sldId id="369" r:id="rId35"/>
    <p:sldId id="370" r:id="rId36"/>
    <p:sldId id="358" r:id="rId37"/>
    <p:sldId id="328" r:id="rId38"/>
    <p:sldId id="341" r:id="rId39"/>
    <p:sldId id="288" r:id="rId40"/>
    <p:sldId id="335" r:id="rId41"/>
    <p:sldId id="371" r:id="rId42"/>
    <p:sldId id="342" r:id="rId43"/>
  </p:sldIdLst>
  <p:sldSz cx="12192000" cy="6858000"/>
  <p:notesSz cx="6858000" cy="9296400"/>
  <p:custDataLst>
    <p:tags r:id="rId46"/>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6"/>
            <p14:sldId id="344"/>
            <p14:sldId id="351"/>
            <p14:sldId id="293"/>
            <p14:sldId id="350"/>
            <p14:sldId id="352"/>
            <p14:sldId id="363"/>
            <p14:sldId id="364"/>
            <p14:sldId id="365"/>
            <p14:sldId id="374"/>
            <p14:sldId id="375"/>
            <p14:sldId id="376"/>
            <p14:sldId id="377"/>
            <p14:sldId id="378"/>
            <p14:sldId id="379"/>
            <p14:sldId id="380"/>
            <p14:sldId id="381"/>
            <p14:sldId id="361"/>
            <p14:sldId id="362"/>
            <p14:sldId id="354"/>
            <p14:sldId id="355"/>
            <p14:sldId id="356"/>
            <p14:sldId id="372"/>
            <p14:sldId id="373"/>
            <p14:sldId id="367"/>
            <p14:sldId id="369"/>
            <p14:sldId id="370"/>
            <p14:sldId id="358"/>
            <p14:sldId id="328"/>
            <p14:sldId id="341"/>
            <p14:sldId id="288"/>
            <p14:sldId id="335"/>
            <p14:sldId id="371"/>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2216" autoAdjust="0"/>
  </p:normalViewPr>
  <p:slideViewPr>
    <p:cSldViewPr snapToGrid="0">
      <p:cViewPr varScale="1">
        <p:scale>
          <a:sx n="45" d="100"/>
          <a:sy n="45" d="100"/>
        </p:scale>
        <p:origin x="2148" y="3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2022/12-07-272(I)PP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03/17/2021;  POC Kevin Clover National FAASTeam Program Mgr. (Operations), Office (562-888-2020 revised by John Steuernagle </a:t>
            </a:r>
            <a:r>
              <a:rPr lang="en-US" smtClean="0">
                <a:latin typeface="Times New Roman" pitchFamily="18" charset="0"/>
                <a:ea typeface="ＭＳ Ｐゴシック" pitchFamily="34" charset="-128"/>
              </a:rPr>
              <a:t>(</a:t>
            </a:r>
            <a:r>
              <a:rPr lang="en-US" smtClean="0">
                <a:latin typeface="Times New Roman" pitchFamily="18" charset="0"/>
                <a:ea typeface="ＭＳ Ｐゴシック" pitchFamily="34" charset="-128"/>
              </a:rPr>
              <a:t>04/28/2023)</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3 - 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56648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seminars and webinars you can pre-register for credit on FAASafety.gov or, in the case of live seminars,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81373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with your CFI.  It’s easy to do.  Just go to your “My Wings” page and click on request</a:t>
            </a:r>
            <a:r>
              <a:rPr lang="en-US" baseline="0" dirty="0" smtClean="0"/>
              <a:t> credit after the activity has been completed.  It’s really easy once you know how but now there’s an even easier way to request </a:t>
            </a:r>
            <a:r>
              <a:rPr lang="en-US" b="1" i="1" baseline="0" dirty="0" smtClean="0"/>
              <a:t>WINGS</a:t>
            </a:r>
            <a:r>
              <a:rPr lang="en-US" baseline="0" dirty="0" smtClean="0"/>
              <a:t> credit.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252676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E_Z</a:t>
            </a:r>
            <a:r>
              <a:rPr lang="en-US" i="0" baseline="0" dirty="0" smtClean="0">
                <a:latin typeface="Times New Roman" pitchFamily="18" charset="0"/>
                <a:ea typeface="ＭＳ Ｐゴシック" pitchFamily="34" charset="-128"/>
              </a:rPr>
              <a:t> WINGS is a web application that makes it easy for pilots to request and receive credit for: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All Practical Tests,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All Flight Reviews and IPCs,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In All categories and classes of aircraft,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And for organization-specific activities.</a:t>
            </a:r>
            <a:r>
              <a:rPr lang="en-US" i="1" dirty="0" smtClean="0">
                <a:latin typeface="Times New Roman" pitchFamily="18" charset="0"/>
                <a:ea typeface="ＭＳ Ｐゴシック" pitchFamily="34" charset="-128"/>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i="0" dirty="0" smtClean="0">
                <a:latin typeface="Times New Roman" pitchFamily="18" charset="0"/>
                <a:ea typeface="ＭＳ Ｐゴシック" pitchFamily="34" charset="-128"/>
              </a:rPr>
              <a:t>And</a:t>
            </a:r>
            <a:r>
              <a:rPr lang="en-US" i="0" baseline="0" dirty="0" smtClean="0">
                <a:latin typeface="Times New Roman" pitchFamily="18" charset="0"/>
                <a:ea typeface="ＭＳ Ｐゴシック" pitchFamily="34" charset="-128"/>
              </a:rPr>
              <a:t> E-Z WINGS works for all pilots and student pilots.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14846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Here’s the list of what</a:t>
            </a:r>
            <a:r>
              <a:rPr lang="en-US" i="0" baseline="0" dirty="0" smtClean="0">
                <a:latin typeface="Times New Roman" pitchFamily="18" charset="0"/>
                <a:ea typeface="ＭＳ Ｐゴシック" pitchFamily="34" charset="-128"/>
              </a:rPr>
              <a:t> we’ll cover in the next few minutes.  We encourage you to access E-Z WINGS on your smart phone or tablet as we go along.  So get your smart phone or tablet out &amp; we’ll get started.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67288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Scan</a:t>
            </a:r>
            <a:r>
              <a:rPr lang="en-US" i="0" baseline="0" dirty="0" smtClean="0">
                <a:latin typeface="Times New Roman" pitchFamily="18" charset="0"/>
                <a:ea typeface="ＭＳ Ｐゴシック" pitchFamily="34" charset="-128"/>
              </a:rPr>
              <a:t> the QR code or navigate to the URL on screen.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Give the audience time to access e-z wings then:</a:t>
            </a:r>
            <a:endParaRPr lang="en-US" b="1"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53044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E-Z</a:t>
            </a:r>
            <a:r>
              <a:rPr lang="en-US" i="0" baseline="0" dirty="0" smtClean="0">
                <a:latin typeface="Times New Roman" pitchFamily="18" charset="0"/>
                <a:ea typeface="ＭＳ Ｐゴシック" pitchFamily="34" charset="-128"/>
              </a:rPr>
              <a:t> WINGS works together with FAASafety.gov to access a set of common </a:t>
            </a:r>
            <a:r>
              <a:rPr lang="en-US" b="1" i="1" baseline="0" dirty="0" smtClean="0">
                <a:latin typeface="Times New Roman" pitchFamily="18" charset="0"/>
                <a:ea typeface="ＭＳ Ｐゴシック" pitchFamily="34" charset="-128"/>
              </a:rPr>
              <a:t>WINGS</a:t>
            </a:r>
            <a:r>
              <a:rPr lang="en-US" i="0" baseline="0" dirty="0" smtClean="0">
                <a:latin typeface="Times New Roman" pitchFamily="18" charset="0"/>
                <a:ea typeface="ＭＳ Ｐゴシック" pitchFamily="34" charset="-128"/>
              </a:rPr>
              <a:t> activities with just a few clicks.   Once you see the application on your device click on Login FAA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a:t>
            </a:r>
            <a:endParaRPr lang="en-US" b="1" i="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53571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Clicking</a:t>
            </a:r>
            <a:r>
              <a:rPr lang="en-US" i="0" baseline="0" dirty="0" smtClean="0">
                <a:latin typeface="Times New Roman" pitchFamily="18" charset="0"/>
                <a:ea typeface="ＭＳ Ｐゴシック" pitchFamily="34" charset="-128"/>
              </a:rPr>
              <a:t> Login will bypass the FAASafety.gov home page and bring you directly to the login screen.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Once you’ve successfully logged in, return to E-Z WINGS to request credit.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49496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After</a:t>
            </a:r>
            <a:r>
              <a:rPr lang="en-US" i="0" baseline="0" dirty="0" smtClean="0">
                <a:latin typeface="Times New Roman" pitchFamily="18" charset="0"/>
                <a:ea typeface="ＭＳ Ｐゴシック" pitchFamily="34" charset="-128"/>
              </a:rPr>
              <a:t> you request credit you’ll need to select an event.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Currently we offer Practical test or Check ride, Flight Review, Instrument Proficiency Check, Student Pilot, and selected organizational events.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Next select the applicable aircraft category from the list.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2A20965B-A49E-A247-A2BC-E55E82195E6F}" type="slidenum">
              <a:rPr lang="en-US" smtClean="0"/>
              <a:t>18</a:t>
            </a:fld>
            <a:endParaRPr lang="en-US"/>
          </a:p>
        </p:txBody>
      </p:sp>
    </p:spTree>
    <p:extLst>
      <p:ext uri="{BB962C8B-B14F-4D97-AF65-F5344CB8AC3E}">
        <p14:creationId xmlns:p14="http://schemas.microsoft.com/office/powerpoint/2010/main" val="2641082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You’ll next see a screen that describes the selected activity.  Click on Request Credit, then input the date your activity was completed, select a validator, click “Submit for Validation” and you’re done.  </a:t>
            </a:r>
            <a:r>
              <a:rPr lang="en-US" i="1" dirty="0" smtClean="0">
                <a:latin typeface="Times New Roman" pitchFamily="18" charset="0"/>
                <a:ea typeface="ＭＳ Ｐゴシック"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2A20965B-A49E-A247-A2BC-E55E82195E6F}" type="slidenum">
              <a:rPr lang="en-US" smtClean="0"/>
              <a:t>19</a:t>
            </a:fld>
            <a:endParaRPr lang="en-US"/>
          </a:p>
        </p:txBody>
      </p:sp>
    </p:spTree>
    <p:extLst>
      <p:ext uri="{BB962C8B-B14F-4D97-AF65-F5344CB8AC3E}">
        <p14:creationId xmlns:p14="http://schemas.microsoft.com/office/powerpoint/2010/main" val="11054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CFIs</a:t>
            </a:r>
            <a:r>
              <a:rPr lang="en-US" baseline="0" dirty="0" smtClean="0"/>
              <a:t> and DPEs can use E-Z WINGS too.  </a:t>
            </a:r>
            <a:r>
              <a:rPr lang="en-US" dirty="0" smtClean="0"/>
              <a:t>When they select “Validate Requested Credit” ,</a:t>
            </a:r>
            <a:r>
              <a:rPr lang="en-US" baseline="0" dirty="0" smtClean="0"/>
              <a:t> all credit requests will</a:t>
            </a:r>
            <a:r>
              <a:rPr lang="en-US" dirty="0" smtClean="0"/>
              <a:t> </a:t>
            </a:r>
            <a:r>
              <a:rPr lang="en-US" dirty="0"/>
              <a:t>automatically </a:t>
            </a:r>
            <a:r>
              <a:rPr lang="en-US" dirty="0" smtClean="0"/>
              <a:t>appear. </a:t>
            </a:r>
            <a:r>
              <a:rPr lang="en-US" b="1" dirty="0" smtClean="0"/>
              <a:t>(Click)</a:t>
            </a:r>
            <a:endParaRPr lang="en-US" dirty="0" smtClean="0"/>
          </a:p>
          <a:p>
            <a:endParaRPr lang="en-US" dirty="0" smtClean="0"/>
          </a:p>
          <a:p>
            <a:r>
              <a:rPr lang="en-US" dirty="0" smtClean="0"/>
              <a:t>Click on the logotype to validate the request and you’re done.  </a:t>
            </a:r>
            <a:r>
              <a:rPr lang="en-US" b="1" dirty="0" smtClean="0"/>
              <a:t>(Click)</a:t>
            </a:r>
            <a:endParaRPr lang="en-US" dirty="0" smtClean="0"/>
          </a:p>
          <a:p>
            <a:endParaRPr lang="en-US" dirty="0" smtClean="0"/>
          </a:p>
          <a:p>
            <a:r>
              <a:rPr lang="en-US" dirty="0" smtClean="0"/>
              <a:t>Event organizers can also use E-Z WINGS to give credit for event attendance.  See your local FPM or </a:t>
            </a:r>
            <a:r>
              <a:rPr lang="en-US" b="1" i="1" dirty="0" smtClean="0"/>
              <a:t>WINGS</a:t>
            </a:r>
            <a:r>
              <a:rPr lang="en-US" b="1" dirty="0" smtClean="0"/>
              <a:t>Pro</a:t>
            </a:r>
            <a:r>
              <a:rPr lang="en-US" dirty="0" smtClean="0"/>
              <a:t> for details.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2A20965B-A49E-A247-A2BC-E55E82195E6F}" type="slidenum">
              <a:rPr lang="en-US" smtClean="0"/>
              <a:t>20</a:t>
            </a:fld>
            <a:endParaRPr lang="en-US"/>
          </a:p>
        </p:txBody>
      </p:sp>
    </p:spTree>
    <p:extLst>
      <p:ext uri="{BB962C8B-B14F-4D97-AF65-F5344CB8AC3E}">
        <p14:creationId xmlns:p14="http://schemas.microsoft.com/office/powerpoint/2010/main" val="3140208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  Because a full year’s proficiency</a:t>
            </a:r>
            <a:r>
              <a:rPr lang="en-US" b="0" i="0" baseline="0" dirty="0" smtClean="0"/>
              <a:t> is mapped out for you, </a:t>
            </a:r>
            <a:r>
              <a:rPr lang="en-US" b="0" i="0" dirty="0" smtClean="0"/>
              <a:t>It’s an excellent way to get started with</a:t>
            </a:r>
            <a:r>
              <a:rPr lang="en-US" b="0" i="0" baseline="0" dirty="0" smtClean="0"/>
              <a:t> </a:t>
            </a:r>
            <a:r>
              <a:rPr lang="en-US" b="1" i="1" baseline="0" dirty="0" smtClean="0"/>
              <a:t>WINGS.</a:t>
            </a:r>
            <a:endParaRPr lang="en-US" b="0" i="0" dirty="0" smtClean="0"/>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  Our online courses build solid decision making skills that you’ll employ on the ground and in the air.</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12943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  </a:t>
            </a:r>
            <a:r>
              <a:rPr lang="en-US" b="1" dirty="0" smtClean="0"/>
              <a:t>(Click)</a:t>
            </a:r>
            <a:endParaRPr lang="en-US" dirty="0" smtClean="0"/>
          </a:p>
          <a:p>
            <a:endParaRPr lang="en-US" dirty="0" smtClean="0"/>
          </a:p>
          <a:p>
            <a:r>
              <a:rPr lang="en-US" dirty="0" smtClean="0"/>
              <a:t>To access </a:t>
            </a:r>
            <a:r>
              <a:rPr lang="en-US" b="1" i="1" dirty="0" smtClean="0"/>
              <a:t>WINGS </a:t>
            </a:r>
            <a:r>
              <a:rPr lang="en-US" b="0" i="0" dirty="0" smtClean="0"/>
              <a:t>Topic of the Quarter Checklists and other </a:t>
            </a:r>
            <a:r>
              <a:rPr lang="en-US" b="1" i="1" dirty="0" smtClean="0"/>
              <a:t>WINGS </a:t>
            </a:r>
            <a:r>
              <a:rPr lang="en-US" b="0" i="0" dirty="0" smtClean="0"/>
              <a:t>information just navigate to FAASafety</a:t>
            </a:r>
            <a:r>
              <a:rPr lang="en-US" baseline="0" dirty="0" smtClean="0"/>
              <a:t>.gov. then click on Resources\Library\WINGS or scan the QR code on screen.</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Background:</a:t>
            </a:r>
            <a:r>
              <a:rPr lang="en-US" b="1" baseline="0" dirty="0" smtClean="0"/>
              <a:t>  </a:t>
            </a:r>
            <a:r>
              <a:rPr lang="en-US" b="0" baseline="0" dirty="0" smtClean="0"/>
              <a:t>You can access the FAASafety.gov library here:  </a:t>
            </a:r>
            <a:r>
              <a:rPr lang="en-US" dirty="0" smtClean="0"/>
              <a:t>https://faasafety.gov/gslac/ALC/lib_categoryview.aspx?categoryId=39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16105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2 – </a:t>
            </a:r>
            <a:r>
              <a:rPr lang="en-US" b="1" i="1" dirty="0" smtClean="0"/>
              <a:t>WINGS </a:t>
            </a:r>
            <a:r>
              <a:rPr lang="en-US" b="0" i="0" dirty="0" smtClean="0"/>
              <a:t>proficiency</a:t>
            </a:r>
            <a:r>
              <a:rPr lang="en-US" b="0" i="0" baseline="0" dirty="0" smtClean="0"/>
              <a:t> training </a:t>
            </a:r>
            <a:r>
              <a:rPr lang="en-US" b="0" i="0" dirty="0" smtClean="0"/>
              <a:t>expands your horizons.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you’re willing to expand your horizons there are a host of options that go well beyond the hundred dollar hamburger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 are many other ways to expand your horizons.</a:t>
            </a:r>
            <a:endParaRPr lang="en-US" baseline="0" dirty="0" smtClean="0">
              <a:latin typeface="Times New Roman" pitchFamily="18" charset="0"/>
              <a:ea typeface="ＭＳ Ｐゴシック" pitchFamily="34" charset="-128"/>
            </a:endParaRP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23</a:t>
            </a:fld>
            <a:endParaRPr lang="en-US" sz="1200" smtClean="0">
              <a:latin typeface="Times New Roman" pitchFamily="18" charset="0"/>
            </a:endParaRPr>
          </a:p>
        </p:txBody>
      </p:sp>
    </p:spTree>
    <p:extLst>
      <p:ext uri="{BB962C8B-B14F-4D97-AF65-F5344CB8AC3E}">
        <p14:creationId xmlns:p14="http://schemas.microsoft.com/office/powerpoint/2010/main" val="178519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24</a:t>
            </a:fld>
            <a:endParaRPr lang="en-US" sz="1200" smtClean="0">
              <a:latin typeface="Times New Roman" pitchFamily="18" charset="0"/>
            </a:endParaRPr>
          </a:p>
        </p:txBody>
      </p:sp>
    </p:spTree>
    <p:extLst>
      <p:ext uri="{BB962C8B-B14F-4D97-AF65-F5344CB8AC3E}">
        <p14:creationId xmlns:p14="http://schemas.microsoft.com/office/powerpoint/2010/main" val="29277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A solid review of stalls, slow flight and spins is a great way to prevent loss of control accidents and it’s a natural stepping stone to aerobatic training.  Once again </a:t>
            </a:r>
            <a:r>
              <a:rPr lang="en-US" b="1" i="1" baseline="0" dirty="0" smtClean="0"/>
              <a:t>WINGS </a:t>
            </a:r>
            <a:r>
              <a:rPr lang="en-US" b="0" i="0" baseline="0" dirty="0" smtClean="0"/>
              <a:t>CFIs can coach you to realize your maximum performance potential.  Here’s a list of available training to consider:</a:t>
            </a:r>
          </a:p>
          <a:p>
            <a:endParaRPr lang="en-US" b="0" i="0" baseline="0" dirty="0" smtClean="0"/>
          </a:p>
          <a:p>
            <a:pPr marL="171450" indent="-171450">
              <a:buFont typeface="Arial" panose="020B0604020202020204" pitchFamily="34" charset="0"/>
              <a:buChar char="•"/>
            </a:pPr>
            <a:r>
              <a:rPr lang="en-US" b="0" i="0" baseline="0" dirty="0" smtClean="0"/>
              <a:t>Begin with a review of stalls and slow flight.  This should be done at least annually to maintain peak performance. </a:t>
            </a:r>
          </a:p>
          <a:p>
            <a:pPr marL="171450" indent="-171450">
              <a:buFont typeface="Arial" panose="020B0604020202020204" pitchFamily="34" charset="0"/>
              <a:buChar char="•"/>
            </a:pPr>
            <a:r>
              <a:rPr lang="en-US" b="0" i="0" baseline="0" dirty="0" smtClean="0"/>
              <a:t>Unusual attitude training and review are essential for VFR and Instrument pilots alike.  Upset maneuver training includes unusual attitudes but may exceed typical unusual attitude pitch and bank values.  Upset maneuver training is common in large airplane operations and includes over and under speed situations.</a:t>
            </a:r>
          </a:p>
          <a:p>
            <a:pPr marL="171450" indent="-171450">
              <a:buFont typeface="Arial" panose="020B0604020202020204" pitchFamily="34" charset="0"/>
              <a:buChar char="•"/>
            </a:pPr>
            <a:r>
              <a:rPr lang="en-US" b="0" i="0" baseline="0" dirty="0" smtClean="0"/>
              <a:t>Spin training begins with incipient spin recognition and prevention and progresses to multiple-turn spins and precision recoveries.</a:t>
            </a:r>
          </a:p>
          <a:p>
            <a:pPr marL="171450" indent="-171450">
              <a:buFont typeface="Arial" panose="020B0604020202020204" pitchFamily="34" charset="0"/>
              <a:buChar char="•"/>
            </a:pPr>
            <a:r>
              <a:rPr lang="en-US" b="0" i="0" baseline="0" dirty="0" smtClean="0"/>
              <a:t>Basic and advanced aerobatic training leverages all of your performance and progresses to competency and comfort in any aircraft attitude.  </a:t>
            </a:r>
          </a:p>
          <a:p>
            <a:endParaRPr lang="en-US" b="1" i="0"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344553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text to include their name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99788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0" baseline="0" dirty="0" smtClean="0"/>
          </a:p>
          <a:p>
            <a:r>
              <a:rPr lang="en-US" b="1" i="0" baseline="0" dirty="0" smtClean="0"/>
              <a:t>Presentation note:  </a:t>
            </a:r>
            <a:r>
              <a:rPr lang="en-US" b="0" i="1" baseline="0" dirty="0" smtClean="0"/>
              <a:t>This is hidden.  You may want to use it as an alternative to Slide No. 20.  </a:t>
            </a:r>
          </a:p>
          <a:p>
            <a:endParaRPr lang="en-US" b="1" i="0"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to include their name, photo,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155260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295978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Presentation note:  </a:t>
            </a:r>
            <a:r>
              <a:rPr lang="en-US" b="0" i="1" dirty="0" smtClean="0"/>
              <a:t>This will be more effective if you replace the</a:t>
            </a:r>
            <a:r>
              <a:rPr lang="en-US" b="0" i="1" baseline="0" dirty="0" smtClean="0"/>
              <a:t> following illustrations with those that feature local AOR searches and </a:t>
            </a:r>
            <a:r>
              <a:rPr lang="en-US" b="1" i="1" baseline="0" dirty="0" smtClean="0"/>
              <a:t>WINGS Pro</a:t>
            </a:r>
            <a:r>
              <a:rPr lang="en-US" b="0" i="1" baseline="0" dirty="0" smtClean="0"/>
              <a:t> results.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smtClean="0"/>
          </a:p>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click the </a:t>
            </a:r>
            <a:r>
              <a:rPr lang="en-US" b="1" i="1" baseline="0" dirty="0" err="1" smtClean="0"/>
              <a:t>WINGS</a:t>
            </a:r>
            <a:r>
              <a:rPr lang="en-US" b="0" baseline="0" dirty="0" err="1" smtClean="0"/>
              <a:t>Pro</a:t>
            </a:r>
            <a:r>
              <a:rPr lang="en-US" b="0" baseline="0" dirty="0" smtClean="0"/>
              <a:t> box, </a:t>
            </a:r>
            <a:r>
              <a:rPr lang="en-US" b="1" dirty="0" smtClean="0"/>
              <a:t>(Click)</a:t>
            </a:r>
          </a:p>
          <a:p>
            <a:endParaRPr lang="en-US" b="1" dirty="0" smtClean="0"/>
          </a:p>
          <a:p>
            <a:r>
              <a:rPr lang="en-US" b="0" dirty="0" smtClean="0"/>
              <a:t>Then</a:t>
            </a:r>
            <a:r>
              <a:rPr lang="en-US" b="0" baseline="0" dirty="0" smtClean="0"/>
              <a:t> click on search.   Your </a:t>
            </a:r>
            <a:r>
              <a:rPr lang="en-US" b="1" i="1" baseline="0" dirty="0" err="1" smtClean="0"/>
              <a:t>WINGS</a:t>
            </a:r>
            <a:r>
              <a:rPr lang="en-US" b="0" baseline="0" dirty="0" err="1" smtClean="0"/>
              <a:t>Pros</a:t>
            </a:r>
            <a:r>
              <a:rPr lang="en-US" b="0" baseline="0" dirty="0" smtClean="0"/>
              <a:t> will appear in the list below.</a:t>
            </a:r>
          </a:p>
          <a:p>
            <a:endParaRPr lang="en-US" b="0" baseline="0" dirty="0" smtClean="0"/>
          </a:p>
          <a:p>
            <a:r>
              <a:rPr lang="en-US" b="1" dirty="0" smtClean="0"/>
              <a:t>(Next Slide)</a:t>
            </a:r>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61319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ea typeface="ＭＳ Ｐゴシック" pitchFamily="34" charset="-128"/>
              </a:rPr>
              <a:t>Today’s presentation is</a:t>
            </a:r>
            <a:r>
              <a:rPr lang="en-US" baseline="0" dirty="0" smtClean="0">
                <a:latin typeface="Times New Roman" pitchFamily="18" charset="0"/>
                <a:ea typeface="ＭＳ Ｐゴシック" pitchFamily="34" charset="-128"/>
              </a:rPr>
              <a:t> all about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 FAA’s Pilot Proficiency Program.  We’ll begin with the top 5 reasons to be 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Pilot</a:t>
            </a:r>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 </a:t>
            </a:r>
          </a:p>
          <a:p>
            <a:r>
              <a:rPr lang="en-US" b="0" i="0" dirty="0" smtClean="0">
                <a:latin typeface="Times New Roman" pitchFamily="18" charset="0"/>
                <a:ea typeface="ＭＳ Ｐゴシック" pitchFamily="34" charset="-128"/>
              </a:rPr>
              <a:t>Next we’ll show how easy it is to get started on your personal Path to Proficiency.</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And we’ll talk about the </a:t>
            </a:r>
            <a:r>
              <a:rPr lang="en-US" b="1" i="1"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Topic of the Quarter Program.  </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So let’s get started with reason number five.</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partial</a:t>
            </a:r>
            <a:r>
              <a:rPr lang="en-US" baseline="0" dirty="0" smtClean="0"/>
              <a:t> list of WINGS Pros in the Central Region. </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82299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Finally, </a:t>
            </a:r>
            <a:r>
              <a:rPr lang="en-US" b="1" i="1" dirty="0" smtClean="0">
                <a:latin typeface="Times New Roman" pitchFamily="18" charset="0"/>
              </a:rPr>
              <a:t>WINGS </a:t>
            </a:r>
            <a:r>
              <a:rPr lang="en-US" b="0" i="0" dirty="0" smtClean="0">
                <a:latin typeface="Times New Roman" pitchFamily="18" charset="0"/>
              </a:rPr>
              <a:t>training yields</a:t>
            </a:r>
            <a:r>
              <a:rPr lang="en-US" b="0" i="0" baseline="0" dirty="0" smtClean="0">
                <a:latin typeface="Times New Roman" pitchFamily="18" charset="0"/>
              </a:rPr>
              <a:t> Proficiency and Peace of Mind.  </a:t>
            </a:r>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Competent.  </a:t>
            </a:r>
            <a:r>
              <a:rPr lang="en-US" b="0" dirty="0" smtClean="0">
                <a:latin typeface="Times New Roman" pitchFamily="18" charset="0"/>
              </a:rPr>
              <a:t>They</a:t>
            </a:r>
            <a:r>
              <a:rPr lang="en-US" b="0" baseline="0" dirty="0" smtClean="0">
                <a:latin typeface="Times New Roman" pitchFamily="18" charset="0"/>
              </a:rPr>
              <a:t> fly regularly with </a:t>
            </a:r>
            <a:r>
              <a:rPr lang="en-US" b="1" i="1" dirty="0" smtClean="0">
                <a:latin typeface="Times New Roman" pitchFamily="18" charset="0"/>
              </a:rPr>
              <a:t>WINGS </a:t>
            </a:r>
            <a:r>
              <a:rPr lang="en-US" b="0" baseline="0" dirty="0" smtClean="0">
                <a:latin typeface="Times New Roman" pitchFamily="18" charset="0"/>
              </a:rPr>
              <a:t>CFIs who challenge them to review what they know, explore new horizons, and to always do their best. </a:t>
            </a:r>
            <a:r>
              <a:rPr lang="en-US" b="1" dirty="0" smtClean="0">
                <a:latin typeface="Times New Roman" pitchFamily="18" charset="0"/>
              </a:rPr>
              <a:t>Vince Lombardi</a:t>
            </a:r>
            <a:r>
              <a:rPr lang="en-US" b="0" dirty="0" smtClean="0">
                <a:latin typeface="Times New Roman" pitchFamily="18" charset="0"/>
              </a:rPr>
              <a:t>, the famous football coach said,</a:t>
            </a:r>
            <a:r>
              <a:rPr lang="en-US" b="0" baseline="0" dirty="0" smtClean="0">
                <a:latin typeface="Times New Roman" pitchFamily="18" charset="0"/>
              </a:rPr>
              <a:t> </a:t>
            </a:r>
            <a:r>
              <a:rPr lang="en-US" b="1" baseline="0" dirty="0" smtClean="0">
                <a:latin typeface="Times New Roman" pitchFamily="18" charset="0"/>
              </a:rPr>
              <a:t>“Practice does not make perfect.  Only perfect practice makes perfect”.  </a:t>
            </a:r>
            <a:r>
              <a:rPr lang="en-US" b="0" baseline="0" dirty="0" smtClean="0">
                <a:latin typeface="Times New Roman" pitchFamily="18" charset="0"/>
              </a:rPr>
              <a:t>For pilots that means 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b="1" i="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Confident.</a:t>
            </a:r>
            <a:r>
              <a:rPr lang="en-US" b="0" i="0" baseline="0" dirty="0" smtClean="0">
                <a:latin typeface="Times New Roman" pitchFamily="18" charset="0"/>
              </a:rPr>
              <a:t>  They are well aware of their capabilities and their limitations.  They are coached to exercise sound pre and in-flight risk management so they are rarely surprised by unanticipated conditions.  </a:t>
            </a:r>
            <a:r>
              <a:rPr lang="en-US" b="0" baseline="0" dirty="0" smtClean="0">
                <a:latin typeface="Times New Roman" pitchFamily="18" charset="0"/>
              </a:rPr>
              <a:t>Of course they must dedicate time and money to their proficiency programs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dirty="0" smtClean="0">
                <a:latin typeface="Times New Roman" pitchFamily="18" charset="0"/>
              </a:rPr>
              <a:t>And, most importantly; </a:t>
            </a:r>
            <a:r>
              <a:rPr lang="en-US" b="1" i="1" dirty="0" smtClean="0">
                <a:latin typeface="Times New Roman" pitchFamily="18" charset="0"/>
              </a:rPr>
              <a:t>WINGS </a:t>
            </a:r>
            <a:r>
              <a:rPr lang="en-US" b="0" i="0" dirty="0" smtClean="0">
                <a:latin typeface="Times New Roman" pitchFamily="18" charset="0"/>
              </a:rPr>
              <a:t>pilots and</a:t>
            </a:r>
            <a:r>
              <a:rPr lang="en-US" b="0" i="0" baseline="0" dirty="0" smtClean="0">
                <a:latin typeface="Times New Roman" pitchFamily="18" charset="0"/>
              </a:rPr>
              <a:t> their passengers enjoy the benefits of safe flight operations every time they take to the air.</a:t>
            </a:r>
            <a:endParaRPr lang="en-US" baseline="0" dirty="0" smtClean="0">
              <a:latin typeface="Times New Roman" pitchFamily="18" charset="0"/>
            </a:endParaRP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684986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So</a:t>
            </a:r>
            <a:r>
              <a:rPr lang="en-US" b="0" i="0" baseline="0" dirty="0" smtClean="0"/>
              <a:t> here they are again.  The top 5 reasons to choose </a:t>
            </a:r>
            <a:r>
              <a:rPr lang="en-US" b="1" i="1" dirty="0" smtClean="0"/>
              <a:t>WINGS</a:t>
            </a:r>
            <a:r>
              <a:rPr lang="en-US" b="0" i="0" dirty="0" smtClean="0"/>
              <a:t>.</a:t>
            </a:r>
            <a:r>
              <a:rPr lang="en-US" b="0" i="0" baseline="0" dirty="0" smtClean="0"/>
              <a:t>  P</a:t>
            </a:r>
            <a:r>
              <a:rPr lang="en-US" baseline="0" dirty="0" smtClean="0"/>
              <a:t>roficiency is key to success in almost every thing worth doing – especially flying.  Proficient pilots are competent, confident, and safe.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The Library also contains additional WINGS Information and Guidance</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dirty="0"/>
          </a:p>
        </p:txBody>
      </p:sp>
    </p:spTree>
    <p:extLst>
      <p:ext uri="{BB962C8B-B14F-4D97-AF65-F5344CB8AC3E}">
        <p14:creationId xmlns:p14="http://schemas.microsoft.com/office/powerpoint/2010/main" val="451384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37</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Documented </a:t>
            </a:r>
            <a:r>
              <a:rPr lang="en-US" b="1" i="1" baseline="0" dirty="0" smtClean="0"/>
              <a:t>WINGS </a:t>
            </a:r>
            <a:r>
              <a:rPr lang="en-US" dirty="0" smtClean="0"/>
              <a:t>proficiency training earns</a:t>
            </a:r>
            <a:r>
              <a:rPr lang="en-US" baseline="0" dirty="0" smtClean="0"/>
              <a:t> awards.  To be clear – we don’t choose proficiency training because it’s easy or because we’re looking for bling but it is nice to be recognized for our achievements.  As a </a:t>
            </a:r>
            <a:r>
              <a:rPr lang="en-US" b="1" i="1" baseline="0" dirty="0" smtClean="0"/>
              <a:t>WINGS</a:t>
            </a:r>
            <a:r>
              <a:rPr lang="en-US" baseline="0" dirty="0" smtClean="0"/>
              <a:t> pilot you are recognized as a member in good standing of the General Aviation Safety Community.  All of your </a:t>
            </a:r>
            <a:r>
              <a:rPr lang="en-US" b="1" i="1" baseline="0" dirty="0" smtClean="0"/>
              <a:t>WINGS</a:t>
            </a:r>
            <a:r>
              <a:rPr lang="en-US" baseline="0" dirty="0" smtClean="0"/>
              <a:t> training is permanently recorded in your online </a:t>
            </a:r>
            <a:r>
              <a:rPr lang="en-US" b="1" i="1" baseline="0" dirty="0" smtClean="0"/>
              <a:t>WINGS</a:t>
            </a:r>
            <a:r>
              <a:rPr lang="en-US" baseline="0" dirty="0" smtClean="0"/>
              <a:t> logbook and </a:t>
            </a:r>
            <a:r>
              <a:rPr lang="en-US" b="0" baseline="0" dirty="0" smtClean="0"/>
              <a:t>when</a:t>
            </a:r>
            <a:r>
              <a:rPr lang="en-US" baseline="0" dirty="0" smtClean="0"/>
              <a:t> you earn a </a:t>
            </a:r>
            <a:r>
              <a:rPr lang="en-US" b="1" i="1" baseline="0" dirty="0" smtClean="0"/>
              <a:t>WINGS</a:t>
            </a:r>
            <a:r>
              <a:rPr lang="en-US" baseline="0" dirty="0" smtClean="0"/>
              <a:t> phase you can receive a lapel pin. </a:t>
            </a:r>
            <a:r>
              <a:rPr lang="en-US" b="1" baseline="0" dirty="0" smtClean="0"/>
              <a:t>(Click)</a:t>
            </a:r>
          </a:p>
          <a:p>
            <a:endParaRPr lang="en-US" b="1" baseline="0" dirty="0" smtClean="0"/>
          </a:p>
          <a:p>
            <a:r>
              <a:rPr lang="en-US" b="0" i="0" baseline="0" dirty="0" smtClean="0"/>
              <a:t>Aircraft insurance carriers recognize the value of regular Proficiency Training and they may offer premium discounts to </a:t>
            </a:r>
            <a:r>
              <a:rPr lang="en-US" b="1" i="1" baseline="0" dirty="0" smtClean="0"/>
              <a:t>WINGS </a:t>
            </a:r>
            <a:r>
              <a:rPr lang="en-US" b="0" i="0" baseline="0" dirty="0" smtClean="0"/>
              <a:t>pilots.  And </a:t>
            </a:r>
            <a:r>
              <a:rPr lang="en-US" b="1" i="1" baseline="0" dirty="0" smtClean="0"/>
              <a:t>WINGS </a:t>
            </a:r>
            <a:r>
              <a:rPr lang="en-US" b="0" i="0" baseline="0" dirty="0" smtClean="0"/>
              <a:t>Pilots who earn a phase and their Instructors can win pilot products from the WINGS Industry Network.   </a:t>
            </a:r>
          </a:p>
          <a:p>
            <a:endParaRPr lang="en-US" b="0" i="0" baseline="0" dirty="0" smtClean="0"/>
          </a:p>
          <a:p>
            <a:r>
              <a:rPr lang="en-US" b="1" i="0" baseline="0" dirty="0" smtClean="0"/>
              <a:t>(Next Slide)</a:t>
            </a:r>
            <a:endParaRPr lang="en-US" b="1" i="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1839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four – proficiency training works!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401763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Regular training keeps them at peak performance every time they take to the air.</a:t>
            </a:r>
          </a:p>
          <a:p>
            <a:endParaRPr lang="en-US" sz="1200" kern="1200" dirty="0" smtClean="0">
              <a:solidFill>
                <a:schemeClr val="tx1"/>
              </a:solidFill>
              <a:effectLst/>
              <a:latin typeface="Times New Roman" pitchFamily="18" charset="0"/>
              <a:ea typeface="+mn-ea"/>
              <a:cs typeface="+mn-cs"/>
            </a:endParaRPr>
          </a:p>
          <a:p>
            <a:r>
              <a:rPr lang="en-US" baseline="0" dirty="0" smtClean="0"/>
              <a:t>Pilots who follow the Path to Proficiency are well aware of their capabilities and their limitations.  They dedicate time and resources to training and practice.  And they understand that c</a:t>
            </a:r>
            <a:r>
              <a:rPr lang="en-US" b="0" baseline="0" dirty="0" smtClean="0"/>
              <a:t>ontinuing education through Proficiency Training is essential to keeping them on top of their game.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44771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Proficiency training works</a:t>
            </a:r>
            <a:r>
              <a:rPr lang="en-US" baseline="0" dirty="0" smtClean="0"/>
              <a:t> for General Aviation pilots too. </a:t>
            </a:r>
            <a:r>
              <a:rPr lang="en-US" b="1" i="1" baseline="0" dirty="0" smtClean="0"/>
              <a:t>WINGS</a:t>
            </a:r>
            <a:r>
              <a:rPr lang="en-US" baseline="0" dirty="0" smtClean="0"/>
              <a:t> is a proficiency training system specifically designed for general aviation pilots and, regular participation will keep you on top of your flying game.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three – </a:t>
            </a:r>
            <a:r>
              <a:rPr lang="en-US" b="1" i="1" dirty="0" smtClean="0"/>
              <a:t>WINGS </a:t>
            </a:r>
            <a:r>
              <a:rPr lang="en-US" b="0" i="0" dirty="0" smtClean="0"/>
              <a:t>coaching gets results!  </a:t>
            </a:r>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a:t>
            </a:r>
            <a:r>
              <a:rPr lang="en-US" b="1" i="1" baseline="0" dirty="0" smtClean="0"/>
              <a:t>WINGS </a:t>
            </a:r>
            <a:r>
              <a:rPr lang="en-US" b="0" i="0" baseline="0" dirty="0" smtClean="0"/>
              <a:t>Instructors are expert in your aircraft and the training environment.  They are keen observers and teachers who will push you to excellence in flying.</a:t>
            </a:r>
            <a:r>
              <a:rPr lang="en-US" baseline="0" dirty="0" smtClean="0"/>
              <a:t> </a:t>
            </a:r>
            <a:r>
              <a:rPr lang="en-US" b="1" baseline="0" dirty="0" smtClean="0"/>
              <a:t>(Click)</a:t>
            </a:r>
            <a:endParaRPr lang="en-US" baseline="0" dirty="0" smtClean="0"/>
          </a:p>
          <a:p>
            <a:endParaRPr lang="en-US" baseline="0" dirty="0" smtClean="0"/>
          </a:p>
          <a:p>
            <a:r>
              <a:rPr lang="en-US" baseline="0" dirty="0" smtClean="0"/>
              <a:t>Together you and your </a:t>
            </a:r>
            <a:r>
              <a:rPr lang="en-US" b="1" i="1" dirty="0" smtClean="0"/>
              <a:t>WINGS </a:t>
            </a:r>
            <a:r>
              <a:rPr lang="en-US" baseline="0" dirty="0" smtClean="0"/>
              <a:t>CFI can develop your Personal Minimums – A set of conditions, procedures, rules, criteria, and guidelines that help pilots to decide when it’s safe to fly.  As the name implies, your Personal Minimums are unique to you and keyed to your demonstrated ability.   In consultation with your coach, you’ll develop and document your personal minimums based on your individual performance.  Pilot performance levels are not constant.  They change over time and </a:t>
            </a:r>
            <a:r>
              <a:rPr lang="en-US" b="1" i="1" dirty="0" smtClean="0"/>
              <a:t>WINGS </a:t>
            </a:r>
            <a:r>
              <a:rPr lang="en-US" baseline="0" dirty="0" smtClean="0"/>
              <a:t>pilot performance continues to improve. </a:t>
            </a:r>
            <a:r>
              <a:rPr lang="en-US" b="1" i="1" dirty="0" smtClean="0"/>
              <a:t>WINGS </a:t>
            </a:r>
            <a:r>
              <a:rPr lang="en-US" b="0" i="0" dirty="0" smtClean="0"/>
              <a:t>training gives you regular opportunities</a:t>
            </a:r>
            <a:r>
              <a:rPr lang="en-US" baseline="0" dirty="0" smtClean="0"/>
              <a:t> to review and update your pilot performance profile and personal minimums but you need a reference point to start.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341238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a:t>
            </a:r>
            <a:r>
              <a:rPr lang="en-US" b="1" i="1" dirty="0" smtClean="0"/>
              <a:t>WINGS </a:t>
            </a:r>
            <a:r>
              <a:rPr lang="en-US" baseline="0" dirty="0" smtClean="0"/>
              <a:t>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2132670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p>
          <a:p>
            <a:pPr>
              <a:buNone/>
            </a:pPr>
            <a:r>
              <a:rPr lang="en-US" sz="1800" i="0" baseline="0" dirty="0" smtClean="0"/>
              <a:t>The National FAA Safety Team (FAASTeam)</a:t>
            </a:r>
          </a:p>
        </p:txBody>
      </p:sp>
      <p:pic>
        <p:nvPicPr>
          <p:cNvPr id="11" name="Picture 1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faasafety.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3.jp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s://faasafety.gov/gslac/ALC/lib_categoryview.aspx?categoryId=39" TargetMode="External"/><Relationship Id="rId5" Type="http://schemas.openxmlformats.org/officeDocument/2006/relationships/hyperlink" Target="https://www.faasafety.gov/gslac/ALC/lib_categoryview.aspx?categoryId=15&amp;r_s=50&amp;r_c=50" TargetMode="External"/><Relationship Id="rId4" Type="http://schemas.openxmlformats.org/officeDocument/2006/relationships/hyperlink" Target="https://www.faasafety.gov/gslac/ALC/libview_normal.aspx?id=135893"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9.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4.jpeg"/><Relationship Id="rId5" Type="http://schemas.openxmlformats.org/officeDocument/2006/relationships/image" Target="../media/image7.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66.png"/><Relationship Id="rId5" Type="http://schemas.openxmlformats.org/officeDocument/2006/relationships/hyperlink" Target="https://www.faa.gov/about/initiatives/gasafetyoutreach" TargetMode="Externa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March </a:t>
            </a:r>
          </a:p>
          <a:p>
            <a:r>
              <a:rPr lang="en-US" dirty="0"/>
              <a:t>Pilot Proficiency and </a:t>
            </a:r>
            <a:r>
              <a:rPr lang="en-US" dirty="0" smtClean="0"/>
              <a:t>E-Z </a:t>
            </a:r>
            <a:r>
              <a:rPr lang="en-US" i="1" dirty="0" smtClean="0"/>
              <a:t>WINGS</a:t>
            </a:r>
            <a:endParaRPr lang="en-US" i="1" dirty="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i="1" dirty="0" smtClean="0"/>
              <a:t>.  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4"/>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p:cNvPicPr>
            <a:picLocks noChangeAspect="1"/>
          </p:cNvPicPr>
          <p:nvPr/>
        </p:nvPicPr>
        <p:blipFill>
          <a:blip r:embed="rId5"/>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558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srcRect t="32730"/>
          <a:stretch/>
        </p:blipFill>
        <p:spPr>
          <a:xfrm>
            <a:off x="2905269"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6" name="Picture 5"/>
          <p:cNvPicPr>
            <a:picLocks noChangeAspect="1"/>
          </p:cNvPicPr>
          <p:nvPr/>
        </p:nvPicPr>
        <p:blipFill>
          <a:blip r:embed="rId5"/>
          <a:stretch>
            <a:fillRect/>
          </a:stretch>
        </p:blipFill>
        <p:spPr>
          <a:xfrm>
            <a:off x="909551"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860771"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185424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34400" y="3822906"/>
            <a:ext cx="3479312" cy="181037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Request flight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grpSp>
        <p:nvGrpSpPr>
          <p:cNvPr id="7" name="Group 6"/>
          <p:cNvGrpSpPr/>
          <p:nvPr/>
        </p:nvGrpSpPr>
        <p:grpSpPr>
          <a:xfrm>
            <a:off x="571500" y="1172204"/>
            <a:ext cx="7648575" cy="2952750"/>
            <a:chOff x="2018463" y="1711465"/>
            <a:chExt cx="7648575" cy="2952750"/>
          </a:xfrm>
        </p:grpSpPr>
        <p:pic>
          <p:nvPicPr>
            <p:cNvPr id="5" name="Picture 4"/>
            <p:cNvPicPr>
              <a:picLocks noChangeAspect="1"/>
            </p:cNvPicPr>
            <p:nvPr/>
          </p:nvPicPr>
          <p:blipFill>
            <a:blip r:embed="rId5"/>
            <a:stretch>
              <a:fillRect/>
            </a:stretch>
          </p:blipFill>
          <p:spPr>
            <a:xfrm>
              <a:off x="2018463" y="1711465"/>
              <a:ext cx="7648575" cy="29527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579462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D4445-9556-13BD-1B86-0354D01567CF}"/>
              </a:ext>
            </a:extLst>
          </p:cNvPr>
          <p:cNvSpPr txBox="1"/>
          <p:nvPr/>
        </p:nvSpPr>
        <p:spPr>
          <a:xfrm>
            <a:off x="288037" y="180924"/>
            <a:ext cx="7601659" cy="6309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j-lt"/>
                <a:ea typeface="+mj-ea"/>
                <a:cs typeface="+mj-cs"/>
                <a:sym typeface="Helvetica"/>
              </a:rPr>
              <a:t>Welcome to </a:t>
            </a:r>
            <a:r>
              <a:rPr kumimoji="0" lang="en-US" sz="3200" b="1" u="none" strike="noStrike" cap="none" spc="0" normalizeH="0" baseline="0" dirty="0" smtClean="0">
                <a:ln>
                  <a:noFill/>
                </a:ln>
                <a:solidFill>
                  <a:srgbClr val="FF0000"/>
                </a:solidFill>
                <a:effectLst/>
                <a:uFillTx/>
                <a:latin typeface="+mj-lt"/>
                <a:ea typeface="+mj-ea"/>
                <a:cs typeface="+mj-cs"/>
                <a:sym typeface="Helvetica"/>
              </a:rPr>
              <a:t>E-Z </a:t>
            </a:r>
            <a:r>
              <a:rPr kumimoji="0" lang="en-US" sz="3200" b="1" u="none" strike="noStrike" cap="none" spc="0" normalizeH="0" baseline="0" dirty="0">
                <a:ln>
                  <a:noFill/>
                </a:ln>
                <a:solidFill>
                  <a:srgbClr val="FF0000"/>
                </a:solidFill>
                <a:effectLst/>
                <a:uFillTx/>
                <a:latin typeface="+mj-lt"/>
                <a:ea typeface="+mj-ea"/>
                <a:cs typeface="+mj-cs"/>
                <a:sym typeface="Helvetica"/>
              </a:rPr>
              <a:t>WINGS </a:t>
            </a:r>
            <a:endParaRPr kumimoji="0" lang="en-US" sz="3200" b="1" u="none" strike="noStrike" cap="none" spc="0" normalizeH="0" baseline="0" dirty="0" smtClean="0">
              <a:ln>
                <a:noFill/>
              </a:ln>
              <a:solidFill>
                <a:srgbClr val="FF0000"/>
              </a:solidFill>
              <a:effectLst/>
              <a:uFillTx/>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endParaRPr lang="en-US" sz="3200" b="1" dirty="0" smtClean="0">
              <a:solidFill>
                <a:srgbClr val="FF0000"/>
              </a:solidFill>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r>
              <a:rPr lang="en-US" sz="2800" b="1" dirty="0" smtClean="0">
                <a:solidFill>
                  <a:srgbClr val="FF0000"/>
                </a:solidFill>
                <a:sym typeface="Helvetica"/>
              </a:rPr>
              <a:t>E-Z </a:t>
            </a:r>
            <a:r>
              <a:rPr lang="en-US" sz="2800" b="1" dirty="0">
                <a:solidFill>
                  <a:srgbClr val="FF0000"/>
                </a:solidFill>
                <a:sym typeface="Helvetica"/>
              </a:rPr>
              <a:t>WINGS </a:t>
            </a:r>
            <a:r>
              <a:rPr lang="en-US" sz="2800" dirty="0">
                <a:latin typeface="+mj-lt"/>
                <a:ea typeface="+mj-ea"/>
                <a:cs typeface="+mj-cs"/>
                <a:sym typeface="Helvetica"/>
              </a:rPr>
              <a:t>provides access to FAA </a:t>
            </a:r>
          </a:p>
          <a:p>
            <a:pPr hangingPunct="0"/>
            <a:r>
              <a:rPr lang="en-US" sz="2800" dirty="0">
                <a:latin typeface="+mj-lt"/>
                <a:ea typeface="+mj-ea"/>
                <a:cs typeface="+mj-cs"/>
                <a:sym typeface="Helvetica"/>
              </a:rPr>
              <a:t>accredited activities to earn a </a:t>
            </a:r>
            <a:r>
              <a:rPr lang="en-US" sz="2800" b="1" i="1" dirty="0">
                <a:latin typeface="+mj-lt"/>
                <a:ea typeface="+mj-ea"/>
                <a:cs typeface="+mj-cs"/>
                <a:sym typeface="Helvetica"/>
              </a:rPr>
              <a:t>WINGS</a:t>
            </a:r>
            <a:r>
              <a:rPr lang="en-US" sz="2800" dirty="0">
                <a:latin typeface="+mj-lt"/>
                <a:ea typeface="+mj-ea"/>
                <a:cs typeface="+mj-cs"/>
                <a:sym typeface="Helvetica"/>
              </a:rPr>
              <a:t> Phase for</a:t>
            </a:r>
            <a:r>
              <a:rPr lang="en-US" sz="2800" dirty="0" smtClean="0">
                <a:latin typeface="+mj-lt"/>
                <a:ea typeface="+mj-ea"/>
                <a:cs typeface="+mj-cs"/>
                <a:sym typeface="Helvetica"/>
              </a:rPr>
              <a:t>:</a:t>
            </a:r>
            <a:endParaRPr lang="en-US" sz="1200" dirty="0">
              <a:latin typeface="+mj-lt"/>
              <a:ea typeface="+mj-ea"/>
              <a:cs typeface="+mj-cs"/>
              <a:sym typeface="Helvetica"/>
            </a:endParaRPr>
          </a:p>
          <a:p>
            <a:pPr marL="457200" indent="-457200" hangingPunct="0">
              <a:buFont typeface="Arial" panose="020B0604020202020204" pitchFamily="34" charset="0"/>
              <a:buChar char="•"/>
            </a:pPr>
            <a:r>
              <a:rPr lang="en-US" sz="2800" dirty="0">
                <a:latin typeface="+mj-lt"/>
                <a:ea typeface="+mj-ea"/>
                <a:cs typeface="+mj-cs"/>
                <a:sym typeface="Helvetica"/>
              </a:rPr>
              <a:t>ALL Check-rides </a:t>
            </a:r>
          </a:p>
          <a:p>
            <a:pPr marL="457200" indent="-457200" hangingPunct="0">
              <a:buFont typeface="Arial" panose="020B0604020202020204" pitchFamily="34" charset="0"/>
              <a:buChar char="•"/>
            </a:pPr>
            <a:r>
              <a:rPr kumimoji="0" lang="en-US" sz="2800" b="0" i="0" u="none" strike="noStrike" cap="none" spc="0" normalizeH="0" baseline="0" dirty="0">
                <a:ln>
                  <a:noFill/>
                </a:ln>
                <a:solidFill>
                  <a:srgbClr val="000000"/>
                </a:solidFill>
                <a:effectLst/>
                <a:uFillTx/>
                <a:latin typeface="+mj-lt"/>
                <a:ea typeface="+mj-ea"/>
                <a:cs typeface="+mj-cs"/>
                <a:sym typeface="Helvetica"/>
              </a:rPr>
              <a:t>ALL Flight Reviews and IPCs</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ALL Categories and Classes of Aircraft</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Now Including Students</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And Organization Specific Activities</a:t>
            </a:r>
            <a:endParaRPr kumimoji="0" lang="en-US" sz="2800" b="0" i="0" u="none" strike="noStrike" cap="none" spc="0" normalizeH="0" baseline="0" dirty="0">
              <a:ln>
                <a:noFill/>
              </a:ln>
              <a:solidFill>
                <a:srgbClr val="000000"/>
              </a:solidFill>
              <a:effectLst/>
              <a:uFillTx/>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16B0A51-05F0-0136-B1C3-31DFC9437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870" y="687978"/>
            <a:ext cx="2910453" cy="4893643"/>
          </a:xfrm>
          <a:prstGeom prst="rect">
            <a:avLst/>
          </a:prstGeom>
          <a:ln w="41275">
            <a:solidFill>
              <a:schemeClr val="tx1"/>
            </a:solidFill>
          </a:ln>
        </p:spPr>
      </p:pic>
    </p:spTree>
    <p:custDataLst>
      <p:tags r:id="rId1"/>
    </p:custDataLst>
    <p:extLst>
      <p:ext uri="{BB962C8B-B14F-4D97-AF65-F5344CB8AC3E}">
        <p14:creationId xmlns:p14="http://schemas.microsoft.com/office/powerpoint/2010/main" val="122489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D4445-9556-13BD-1B86-0354D01567CF}"/>
              </a:ext>
            </a:extLst>
          </p:cNvPr>
          <p:cNvSpPr txBox="1"/>
          <p:nvPr/>
        </p:nvSpPr>
        <p:spPr>
          <a:xfrm>
            <a:off x="498514" y="1041722"/>
            <a:ext cx="6450106"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indent="-457200" hangingPunct="0">
              <a:buFont typeface="Wingdings" panose="05000000000000000000" pitchFamily="2" charset="2"/>
              <a:buChar char="ü"/>
            </a:pPr>
            <a:r>
              <a:rPr kumimoji="0" lang="en-US" sz="3200" b="0" i="0" u="none" strike="noStrike" cap="none" spc="0" normalizeH="0" baseline="0" dirty="0">
                <a:ln>
                  <a:noFill/>
                </a:ln>
                <a:solidFill>
                  <a:srgbClr val="000000"/>
                </a:solidFill>
                <a:effectLst/>
                <a:uFillTx/>
                <a:latin typeface="+mj-lt"/>
                <a:ea typeface="+mj-ea"/>
                <a:cs typeface="+mj-cs"/>
                <a:sym typeface="Helvetica"/>
              </a:rPr>
              <a:t>Access to E-Z </a:t>
            </a:r>
            <a:r>
              <a:rPr kumimoji="0" lang="en-US" sz="3200" b="0" i="0" u="none" strike="noStrike" cap="none" spc="0" normalizeH="0" baseline="0" dirty="0" smtClean="0">
                <a:ln>
                  <a:noFill/>
                </a:ln>
                <a:solidFill>
                  <a:srgbClr val="000000"/>
                </a:solidFill>
                <a:effectLst/>
                <a:uFillTx/>
                <a:latin typeface="+mj-lt"/>
                <a:ea typeface="+mj-ea"/>
                <a:cs typeface="+mj-cs"/>
                <a:sym typeface="Helvetica"/>
              </a:rPr>
              <a:t>WINGS</a:t>
            </a:r>
            <a:endParaRPr kumimoji="0" lang="en-US" sz="2000" b="0" i="0" u="none" strike="noStrike" cap="none" spc="0" normalizeH="0" baseline="0" dirty="0">
              <a:ln>
                <a:noFill/>
              </a:ln>
              <a:solidFill>
                <a:srgbClr val="000000"/>
              </a:solidFill>
              <a:effectLst/>
              <a:uFillTx/>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FAA </a:t>
            </a:r>
            <a:r>
              <a:rPr lang="en-US" sz="3200" b="1" i="1" dirty="0">
                <a:solidFill>
                  <a:srgbClr val="000000"/>
                </a:solidFill>
                <a:latin typeface="+mj-lt"/>
                <a:ea typeface="+mj-ea"/>
                <a:cs typeface="+mj-cs"/>
                <a:sym typeface="Helvetica"/>
              </a:rPr>
              <a:t>WINGS</a:t>
            </a:r>
            <a:r>
              <a:rPr lang="en-US" sz="3200" i="1" dirty="0">
                <a:solidFill>
                  <a:srgbClr val="000000"/>
                </a:solidFill>
                <a:latin typeface="+mj-lt"/>
                <a:ea typeface="+mj-ea"/>
                <a:cs typeface="+mj-cs"/>
                <a:sym typeface="Helvetica"/>
              </a:rPr>
              <a:t> </a:t>
            </a:r>
            <a:r>
              <a:rPr lang="en-US" sz="3200" dirty="0" smtClean="0">
                <a:solidFill>
                  <a:srgbClr val="000000"/>
                </a:solidFill>
                <a:latin typeface="+mj-lt"/>
                <a:ea typeface="+mj-ea"/>
                <a:cs typeface="+mj-cs"/>
                <a:sym typeface="Helvetica"/>
              </a:rPr>
              <a:t>Login</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Request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Validate Requested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Give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Organization Specific Activities</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endParaRPr lang="en-US" sz="3200" dirty="0">
              <a:sym typeface="Helvetica"/>
            </a:endParaRPr>
          </a:p>
        </p:txBody>
      </p:sp>
      <p:sp>
        <p:nvSpPr>
          <p:cNvPr id="4" name="Title 3">
            <a:extLst>
              <a:ext uri="{FF2B5EF4-FFF2-40B4-BE49-F238E27FC236}">
                <a16:creationId xmlns:a16="http://schemas.microsoft.com/office/drawing/2014/main" id="{EE2E1AE1-5521-8C61-E353-2703388D65A5}"/>
              </a:ext>
            </a:extLst>
          </p:cNvPr>
          <p:cNvSpPr>
            <a:spLocks noGrp="1"/>
          </p:cNvSpPr>
          <p:nvPr>
            <p:ph type="title"/>
          </p:nvPr>
        </p:nvSpPr>
        <p:spPr>
          <a:xfrm>
            <a:off x="838200" y="385759"/>
            <a:ext cx="10515600" cy="493917"/>
          </a:xfrm>
        </p:spPr>
        <p:txBody>
          <a:bodyPr/>
          <a:lstStyle/>
          <a:p>
            <a:pPr algn="ctr"/>
            <a:r>
              <a:rPr lang="en-US" dirty="0" smtClean="0"/>
              <a:t>What we’ll cover</a:t>
            </a:r>
            <a:endParaRPr lang="en-US" dirty="0"/>
          </a:p>
        </p:txBody>
      </p:sp>
      <p:sp>
        <p:nvSpPr>
          <p:cNvPr id="5" name="TextBox 4">
            <a:extLst>
              <a:ext uri="{FF2B5EF4-FFF2-40B4-BE49-F238E27FC236}">
                <a16:creationId xmlns:a16="http://schemas.microsoft.com/office/drawing/2014/main" id="{5EDBEF10-DDE0-B07B-3538-C09DDEB6EB8B}"/>
              </a:ext>
            </a:extLst>
          </p:cNvPr>
          <p:cNvSpPr txBox="1"/>
          <p:nvPr/>
        </p:nvSpPr>
        <p:spPr>
          <a:xfrm>
            <a:off x="7122240" y="1451491"/>
            <a:ext cx="4800599"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i="1" u="none" strike="noStrike" cap="none" spc="0" normalizeH="0" baseline="0" dirty="0">
                <a:ln>
                  <a:noFill/>
                </a:ln>
                <a:solidFill>
                  <a:srgbClr val="000000"/>
                </a:solidFill>
                <a:effectLst/>
                <a:uFillTx/>
                <a:latin typeface="+mj-lt"/>
                <a:ea typeface="+mj-ea"/>
                <a:cs typeface="+mj-cs"/>
                <a:sym typeface="Helvetica"/>
              </a:rPr>
              <a:t>Note:</a:t>
            </a:r>
            <a:r>
              <a:rPr lang="en-US" sz="1800" i="1" dirty="0">
                <a:solidFill>
                  <a:srgbClr val="000000"/>
                </a:solidFill>
                <a:latin typeface="+mj-lt"/>
                <a:ea typeface="+mj-ea"/>
                <a:cs typeface="+mj-cs"/>
                <a:sym typeface="Helvetica"/>
              </a:rPr>
              <a:t> </a:t>
            </a:r>
          </a:p>
          <a:p>
            <a:pPr marL="0" marR="0" indent="0" algn="l" defTabSz="914400" rtl="0" fontAlgn="auto" latinLnBrk="0" hangingPunct="0">
              <a:lnSpc>
                <a:spcPct val="100000"/>
              </a:lnSpc>
              <a:spcBef>
                <a:spcPts val="0"/>
              </a:spcBef>
              <a:spcAft>
                <a:spcPts val="0"/>
              </a:spcAft>
              <a:buClrTx/>
              <a:buSzTx/>
              <a:buFontTx/>
              <a:buNone/>
              <a:tabLst/>
            </a:pPr>
            <a:endParaRPr lang="en-US" i="1" dirty="0">
              <a:solidFill>
                <a:srgbClr val="000000"/>
              </a:solidFill>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800" i="1" dirty="0">
                <a:solidFill>
                  <a:srgbClr val="000000"/>
                </a:solidFill>
                <a:latin typeface="+mj-lt"/>
                <a:ea typeface="+mj-ea"/>
                <a:cs typeface="+mj-cs"/>
                <a:sym typeface="Helvetica"/>
              </a:rPr>
              <a:t>Knowledge of the WINGS process is a prerequisite to understanding the value of </a:t>
            </a:r>
          </a:p>
          <a:p>
            <a:pPr marL="0" marR="0" indent="0" algn="l" defTabSz="914400" rtl="0" fontAlgn="auto" latinLnBrk="0" hangingPunct="0">
              <a:lnSpc>
                <a:spcPct val="100000"/>
              </a:lnSpc>
              <a:spcBef>
                <a:spcPts val="0"/>
              </a:spcBef>
              <a:spcAft>
                <a:spcPts val="0"/>
              </a:spcAft>
              <a:buClrTx/>
              <a:buSzTx/>
              <a:buFontTx/>
              <a:buNone/>
              <a:tabLst/>
            </a:pPr>
            <a:r>
              <a:rPr lang="en-US" sz="1800" i="1" dirty="0">
                <a:solidFill>
                  <a:srgbClr val="FF0000"/>
                </a:solidFill>
                <a:latin typeface="+mj-lt"/>
                <a:ea typeface="+mj-ea"/>
                <a:cs typeface="+mj-cs"/>
                <a:sym typeface="Helvetica"/>
              </a:rPr>
              <a:t>E-Z WINGS</a:t>
            </a:r>
          </a:p>
          <a:p>
            <a:pPr marL="0" marR="0" indent="0" algn="l" defTabSz="914400" rtl="0" fontAlgn="auto" latinLnBrk="0" hangingPunct="0">
              <a:lnSpc>
                <a:spcPct val="100000"/>
              </a:lnSpc>
              <a:spcBef>
                <a:spcPts val="0"/>
              </a:spcBef>
              <a:spcAft>
                <a:spcPts val="0"/>
              </a:spcAft>
              <a:buClrTx/>
              <a:buSzTx/>
              <a:buFontTx/>
              <a:buNone/>
              <a:tabLst/>
            </a:pPr>
            <a:endParaRPr lang="en-US" sz="1800" i="1" dirty="0">
              <a:solidFill>
                <a:srgbClr val="FF0000"/>
              </a:solidFill>
              <a:latin typeface="+mj-lt"/>
              <a:ea typeface="+mj-ea"/>
              <a:cs typeface="+mj-cs"/>
              <a:sym typeface="Helvetica"/>
            </a:endParaRPr>
          </a:p>
          <a:p>
            <a:pPr hangingPunct="0"/>
            <a:r>
              <a:rPr lang="en-US" sz="1800" i="1" dirty="0">
                <a:solidFill>
                  <a:srgbClr val="000000"/>
                </a:solidFill>
                <a:latin typeface="+mj-lt"/>
                <a:ea typeface="+mj-ea"/>
                <a:cs typeface="+mj-cs"/>
                <a:sym typeface="Helvetica"/>
              </a:rPr>
              <a:t>W</a:t>
            </a:r>
            <a:r>
              <a:rPr kumimoji="0" lang="en-US" sz="1800" i="1" u="none" strike="noStrike" cap="none" spc="0" normalizeH="0" baseline="0" dirty="0">
                <a:ln>
                  <a:noFill/>
                </a:ln>
                <a:solidFill>
                  <a:srgbClr val="000000"/>
                </a:solidFill>
                <a:effectLst/>
                <a:uFillTx/>
                <a:latin typeface="+mj-lt"/>
                <a:ea typeface="+mj-ea"/>
                <a:cs typeface="+mj-cs"/>
                <a:sym typeface="Helvetica"/>
              </a:rPr>
              <a:t>e highly recommend accessing </a:t>
            </a:r>
            <a:r>
              <a:rPr lang="en-US" sz="1800" i="1" dirty="0">
                <a:solidFill>
                  <a:srgbClr val="FF0000"/>
                </a:solidFill>
                <a:sym typeface="Helvetica"/>
              </a:rPr>
              <a:t>E-Z WINGS </a:t>
            </a:r>
            <a:r>
              <a:rPr kumimoji="0" lang="en-US" sz="1800" i="1" u="none" strike="noStrike" cap="none" spc="0" normalizeH="0" baseline="0" dirty="0">
                <a:ln>
                  <a:noFill/>
                </a:ln>
                <a:solidFill>
                  <a:srgbClr val="000000"/>
                </a:solidFill>
                <a:effectLst/>
                <a:uFillTx/>
                <a:latin typeface="+mj-lt"/>
                <a:ea typeface="+mj-ea"/>
                <a:cs typeface="+mj-cs"/>
                <a:sym typeface="Helvetica"/>
              </a:rPr>
              <a:t>on a separate mobile device while reviewing this tutorial.  </a:t>
            </a:r>
          </a:p>
          <a:p>
            <a:pPr marL="0" marR="0" indent="0" defTabSz="914400" rtl="0" fontAlgn="auto" latinLnBrk="0" hangingPunct="0">
              <a:lnSpc>
                <a:spcPct val="100000"/>
              </a:lnSpc>
              <a:spcBef>
                <a:spcPts val="0"/>
              </a:spcBef>
              <a:spcAft>
                <a:spcPts val="0"/>
              </a:spcAft>
              <a:buClrTx/>
              <a:buSzTx/>
              <a:buFontTx/>
              <a:buNone/>
              <a:tabLst/>
            </a:pPr>
            <a:endParaRPr lang="en-US" sz="1800" i="1" dirty="0">
              <a:solidFill>
                <a:srgbClr val="000000"/>
              </a:solidFill>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r>
              <a:rPr kumimoji="0" lang="en-US" sz="1800" i="1" u="none" strike="noStrike" cap="none" spc="0" normalizeH="0" baseline="0" dirty="0">
                <a:ln>
                  <a:noFill/>
                </a:ln>
                <a:solidFill>
                  <a:srgbClr val="000000"/>
                </a:solidFill>
                <a:effectLst/>
                <a:uFillTx/>
                <a:latin typeface="+mj-lt"/>
                <a:ea typeface="+mj-ea"/>
                <a:cs typeface="+mj-cs"/>
                <a:sym typeface="Helvetica"/>
              </a:rPr>
              <a:t>So</a:t>
            </a:r>
            <a:r>
              <a:rPr lang="en-US" sz="1800" i="1" dirty="0">
                <a:solidFill>
                  <a:srgbClr val="000000"/>
                </a:solidFill>
                <a:latin typeface="+mj-lt"/>
                <a:ea typeface="+mj-ea"/>
                <a:cs typeface="+mj-cs"/>
                <a:sym typeface="Helvetica"/>
              </a:rPr>
              <a:t>, </a:t>
            </a:r>
            <a:r>
              <a:rPr kumimoji="0" lang="en-US" sz="1800" i="1" u="none" strike="noStrike" cap="none" spc="0" normalizeH="0" baseline="0" dirty="0">
                <a:ln>
                  <a:noFill/>
                </a:ln>
                <a:solidFill>
                  <a:srgbClr val="000000"/>
                </a:solidFill>
                <a:effectLst/>
                <a:uFillTx/>
                <a:latin typeface="+mj-lt"/>
                <a:ea typeface="+mj-ea"/>
                <a:cs typeface="+mj-cs"/>
                <a:sym typeface="Helvetica"/>
              </a:rPr>
              <a:t>grab your smartphone</a:t>
            </a:r>
            <a:r>
              <a:rPr lang="en-US" sz="1800" i="1" dirty="0">
                <a:solidFill>
                  <a:srgbClr val="000000"/>
                </a:solidFill>
                <a:latin typeface="+mj-lt"/>
                <a:ea typeface="+mj-ea"/>
                <a:cs typeface="+mj-cs"/>
                <a:sym typeface="Helvetica"/>
              </a:rPr>
              <a:t> or tablet, and l</a:t>
            </a:r>
            <a:r>
              <a:rPr kumimoji="0" lang="en-US" sz="1800" i="1" u="none" strike="noStrike" cap="none" spc="0" normalizeH="0" baseline="0" dirty="0">
                <a:ln>
                  <a:noFill/>
                </a:ln>
                <a:solidFill>
                  <a:srgbClr val="000000"/>
                </a:solidFill>
                <a:effectLst/>
                <a:uFillTx/>
                <a:latin typeface="+mj-lt"/>
                <a:ea typeface="+mj-ea"/>
                <a:cs typeface="+mj-cs"/>
                <a:sym typeface="Helvetica"/>
              </a:rPr>
              <a:t>et’s get started!</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270766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804D0F6C-12A7-F2CD-E352-3832ECFBB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92" y="1167317"/>
            <a:ext cx="3956455" cy="3956455"/>
          </a:xfrm>
          <a:prstGeom prst="rect">
            <a:avLst/>
          </a:prstGeom>
        </p:spPr>
      </p:pic>
      <p:sp>
        <p:nvSpPr>
          <p:cNvPr id="4" name="TextBox 3">
            <a:extLst>
              <a:ext uri="{FF2B5EF4-FFF2-40B4-BE49-F238E27FC236}">
                <a16:creationId xmlns:a16="http://schemas.microsoft.com/office/drawing/2014/main" id="{C318B153-E46C-B821-5A7C-DBA39EB4D56A}"/>
              </a:ext>
            </a:extLst>
          </p:cNvPr>
          <p:cNvSpPr txBox="1"/>
          <p:nvPr/>
        </p:nvSpPr>
        <p:spPr>
          <a:xfrm>
            <a:off x="1051720" y="2521061"/>
            <a:ext cx="6828817"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j-lt"/>
                <a:ea typeface="+mj-ea"/>
                <a:cs typeface="+mj-cs"/>
                <a:sym typeface="Helvetica"/>
              </a:rPr>
              <a:t>Scan this QR Code to access </a:t>
            </a:r>
          </a:p>
          <a:p>
            <a:pPr marR="0" algn="l" defTabSz="914400" rtl="0" fontAlgn="auto" latinLnBrk="0" hangingPunct="0">
              <a:lnSpc>
                <a:spcPct val="100000"/>
              </a:lnSpc>
              <a:spcBef>
                <a:spcPts val="0"/>
              </a:spcBef>
              <a:spcAft>
                <a:spcPts val="0"/>
              </a:spcAft>
              <a:buClrTx/>
              <a:buSzTx/>
              <a:tabLst/>
            </a:pPr>
            <a:r>
              <a:rPr kumimoji="0" lang="en-US" sz="2800" b="1" i="0" u="none" strike="noStrike" cap="none" spc="0" normalizeH="0" baseline="0" dirty="0">
                <a:ln>
                  <a:noFill/>
                </a:ln>
                <a:solidFill>
                  <a:srgbClr val="000000"/>
                </a:solidFill>
                <a:effectLst/>
                <a:uFillTx/>
                <a:latin typeface="+mj-lt"/>
                <a:ea typeface="+mj-ea"/>
                <a:cs typeface="+mj-cs"/>
                <a:sym typeface="Helvetica"/>
              </a:rPr>
              <a:t>     </a:t>
            </a:r>
            <a:r>
              <a:rPr kumimoji="0" lang="en-US" sz="2800" b="1" i="0" u="none" strike="noStrike" cap="none" spc="0" normalizeH="0" baseline="0" dirty="0">
                <a:ln>
                  <a:noFill/>
                </a:ln>
                <a:solidFill>
                  <a:srgbClr val="FF0000"/>
                </a:solidFill>
                <a:effectLst/>
                <a:uFillTx/>
                <a:latin typeface="+mj-lt"/>
                <a:ea typeface="+mj-ea"/>
                <a:cs typeface="+mj-cs"/>
                <a:sym typeface="Helvetica"/>
              </a:rPr>
              <a:t>E-Z WINGS</a:t>
            </a:r>
            <a:r>
              <a:rPr kumimoji="0" lang="en-US" sz="2800" b="0" i="0" u="none" strike="noStrike" cap="none" spc="0" normalizeH="0" baseline="0" dirty="0">
                <a:ln>
                  <a:noFill/>
                </a:ln>
                <a:solidFill>
                  <a:srgbClr val="000000"/>
                </a:solidFill>
                <a:effectLst/>
                <a:uFillTx/>
                <a:latin typeface="+mj-lt"/>
                <a:ea typeface="+mj-ea"/>
                <a:cs typeface="+mj-cs"/>
                <a:sym typeface="Helvetica"/>
              </a:rPr>
              <a:t> on your mobil</a:t>
            </a:r>
            <a:r>
              <a:rPr lang="en-US" sz="2800" dirty="0">
                <a:solidFill>
                  <a:srgbClr val="000000"/>
                </a:solidFill>
                <a:latin typeface="+mj-lt"/>
                <a:ea typeface="+mj-ea"/>
                <a:cs typeface="+mj-cs"/>
                <a:sym typeface="Helvetica"/>
              </a:rPr>
              <a:t>e device</a:t>
            </a:r>
          </a:p>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j-lt"/>
              <a:ea typeface="+mj-ea"/>
              <a:cs typeface="+mj-cs"/>
              <a:sym typeface="Helvetica"/>
            </a:endParaRPr>
          </a:p>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j-lt"/>
                <a:ea typeface="+mj-ea"/>
                <a:cs typeface="+mj-cs"/>
                <a:sym typeface="Helvetica"/>
              </a:rPr>
              <a:t>Or visit https://www.ezwings.net</a:t>
            </a:r>
          </a:p>
        </p:txBody>
      </p:sp>
      <p:sp>
        <p:nvSpPr>
          <p:cNvPr id="5" name="Title 4">
            <a:extLst>
              <a:ext uri="{FF2B5EF4-FFF2-40B4-BE49-F238E27FC236}">
                <a16:creationId xmlns:a16="http://schemas.microsoft.com/office/drawing/2014/main" id="{A9D52BD5-7E2F-839C-368F-DF82FE3BE3F1}"/>
              </a:ext>
            </a:extLst>
          </p:cNvPr>
          <p:cNvSpPr>
            <a:spLocks noGrp="1"/>
          </p:cNvSpPr>
          <p:nvPr>
            <p:ph type="title"/>
          </p:nvPr>
        </p:nvSpPr>
        <p:spPr>
          <a:xfrm>
            <a:off x="666376" y="700810"/>
            <a:ext cx="4779683" cy="933013"/>
          </a:xfrm>
        </p:spPr>
        <p:txBody>
          <a:bodyPr/>
          <a:lstStyle/>
          <a:p>
            <a:r>
              <a:rPr kumimoji="0" lang="en-US" sz="3600" b="1" i="0" u="none" strike="noStrike" cap="none" spc="0" normalizeH="0" baseline="0" dirty="0">
                <a:ln>
                  <a:noFill/>
                </a:ln>
                <a:solidFill>
                  <a:srgbClr val="000000"/>
                </a:solidFill>
                <a:effectLst/>
                <a:uFillTx/>
                <a:latin typeface="+mj-lt"/>
                <a:ea typeface="+mj-ea"/>
                <a:cs typeface="+mj-cs"/>
                <a:sym typeface="Helvetica"/>
              </a:rPr>
              <a:t>Access </a:t>
            </a:r>
            <a:r>
              <a:rPr kumimoji="0" lang="en-US" sz="3600" b="1" u="none" strike="noStrike" cap="none" spc="0" normalizeH="0" baseline="0" dirty="0">
                <a:ln>
                  <a:noFill/>
                </a:ln>
                <a:solidFill>
                  <a:srgbClr val="FF0000"/>
                </a:solidFill>
                <a:effectLst/>
                <a:uFillTx/>
                <a:latin typeface="+mj-lt"/>
                <a:ea typeface="+mj-ea"/>
                <a:cs typeface="+mj-cs"/>
                <a:sym typeface="Helvetica"/>
              </a:rPr>
              <a:t>E-Z</a:t>
            </a:r>
            <a:r>
              <a:rPr kumimoji="0" lang="en-US" sz="3600" b="1" i="1" u="none" strike="noStrike" cap="none" spc="0" normalizeH="0" baseline="0" dirty="0">
                <a:ln>
                  <a:noFill/>
                </a:ln>
                <a:solidFill>
                  <a:srgbClr val="FF0000"/>
                </a:solidFill>
                <a:effectLst/>
                <a:uFillTx/>
                <a:latin typeface="+mj-lt"/>
                <a:ea typeface="+mj-ea"/>
                <a:cs typeface="+mj-cs"/>
                <a:sym typeface="Helvetica"/>
              </a:rPr>
              <a:t> </a:t>
            </a:r>
            <a:r>
              <a:rPr kumimoji="0" lang="en-US" sz="3600" b="1" u="none" strike="noStrike" cap="none" spc="0" normalizeH="0" baseline="0" dirty="0">
                <a:ln>
                  <a:noFill/>
                </a:ln>
                <a:solidFill>
                  <a:srgbClr val="FF0000"/>
                </a:solidFill>
                <a:effectLst/>
                <a:uFillTx/>
                <a:latin typeface="+mj-lt"/>
                <a:ea typeface="+mj-ea"/>
                <a:cs typeface="+mj-cs"/>
                <a:sym typeface="Helvetica"/>
              </a:rPr>
              <a:t>WINGS</a:t>
            </a:r>
            <a:endParaRPr lang="en-US" b="1" dirty="0"/>
          </a:p>
        </p:txBody>
      </p:sp>
    </p:spTree>
    <p:custDataLst>
      <p:tags r:id="rId1"/>
    </p:custDataLst>
    <p:extLst>
      <p:ext uri="{BB962C8B-B14F-4D97-AF65-F5344CB8AC3E}">
        <p14:creationId xmlns:p14="http://schemas.microsoft.com/office/powerpoint/2010/main" val="35659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2979DF-2BF0-3421-FCE3-18C6F48037D9}"/>
              </a:ext>
            </a:extLst>
          </p:cNvPr>
          <p:cNvSpPr txBox="1"/>
          <p:nvPr/>
        </p:nvSpPr>
        <p:spPr>
          <a:xfrm>
            <a:off x="843058" y="1903887"/>
            <a:ext cx="705963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1" u="none" strike="noStrike" cap="none" spc="0" normalizeH="0" baseline="0" dirty="0">
                <a:ln>
                  <a:noFill/>
                </a:ln>
                <a:solidFill>
                  <a:srgbClr val="FF0000"/>
                </a:solidFill>
                <a:effectLst/>
                <a:uFillTx/>
                <a:latin typeface="+mj-lt"/>
                <a:ea typeface="+mj-ea"/>
                <a:cs typeface="+mj-cs"/>
                <a:sym typeface="Helvetica"/>
              </a:rPr>
              <a:t>E-Z WINGS </a:t>
            </a:r>
            <a:r>
              <a:rPr kumimoji="0" lang="en-US" sz="2400" b="0" i="0" u="none" strike="noStrike" cap="none" spc="0" normalizeH="0" baseline="0" dirty="0">
                <a:ln>
                  <a:noFill/>
                </a:ln>
                <a:solidFill>
                  <a:srgbClr val="000000"/>
                </a:solidFill>
                <a:effectLst/>
                <a:uFillTx/>
                <a:latin typeface="+mj-lt"/>
                <a:ea typeface="+mj-ea"/>
                <a:cs typeface="+mj-cs"/>
                <a:sym typeface="Helvetica"/>
              </a:rPr>
              <a:t>is </a:t>
            </a:r>
            <a:r>
              <a:rPr lang="en-US" sz="2400" dirty="0">
                <a:solidFill>
                  <a:srgbClr val="000000"/>
                </a:solidFill>
                <a:latin typeface="+mj-lt"/>
                <a:ea typeface="+mj-ea"/>
                <a:cs typeface="+mj-cs"/>
                <a:sym typeface="Helvetica"/>
              </a:rPr>
              <a:t>a web-based tool for easy access to a full set of accredited activities to request and validate a </a:t>
            </a:r>
            <a:r>
              <a:rPr lang="en-US" sz="2400" b="1" i="1" dirty="0">
                <a:solidFill>
                  <a:srgbClr val="000000"/>
                </a:solidFill>
                <a:latin typeface="+mj-lt"/>
                <a:ea typeface="+mj-ea"/>
                <a:cs typeface="+mj-cs"/>
                <a:sym typeface="Helvetica"/>
              </a:rPr>
              <a:t>Phase of WINGS</a:t>
            </a:r>
          </a:p>
          <a:p>
            <a:pPr marR="0" algn="l" defTabSz="914400" rtl="0" fontAlgn="auto" latinLnBrk="0" hangingPunct="0">
              <a:lnSpc>
                <a:spcPct val="100000"/>
              </a:lnSpc>
              <a:spcBef>
                <a:spcPts val="0"/>
              </a:spcBef>
              <a:spcAft>
                <a:spcPts val="0"/>
              </a:spcAft>
              <a:buClrTx/>
              <a:buSzTx/>
              <a:tabLst/>
            </a:pPr>
            <a:endParaRPr kumimoji="0" lang="en-US" sz="2400" b="1" i="1" u="none" strike="noStrike" cap="none" spc="0" normalizeH="0" baseline="0" dirty="0">
              <a:ln>
                <a:noFill/>
              </a:ln>
              <a:solidFill>
                <a:srgbClr val="000000"/>
              </a:solidFill>
              <a:effectLst/>
              <a:uFillTx/>
              <a:latin typeface="+mj-lt"/>
              <a:ea typeface="+mj-ea"/>
              <a:cs typeface="+mj-cs"/>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b="1" dirty="0">
                <a:solidFill>
                  <a:srgbClr val="FF0000"/>
                </a:solidFill>
                <a:latin typeface="+mj-lt"/>
                <a:ea typeface="+mj-ea"/>
                <a:cs typeface="+mj-cs"/>
                <a:sym typeface="Helvetica"/>
              </a:rPr>
              <a:t>E-Z WINGS </a:t>
            </a:r>
            <a:r>
              <a:rPr lang="en-US" sz="2400" dirty="0">
                <a:solidFill>
                  <a:srgbClr val="000000"/>
                </a:solidFill>
                <a:latin typeface="+mj-lt"/>
                <a:ea typeface="+mj-ea"/>
                <a:cs typeface="+mj-cs"/>
                <a:sym typeface="Helvetica"/>
              </a:rPr>
              <a:t>Version 1.0 requires logging in to faasafety.gov </a:t>
            </a:r>
          </a:p>
          <a:p>
            <a:pPr marR="0" algn="l" defTabSz="914400" rtl="0" fontAlgn="auto" latinLnBrk="0" hangingPunct="0">
              <a:lnSpc>
                <a:spcPct val="100000"/>
              </a:lnSpc>
              <a:spcBef>
                <a:spcPts val="0"/>
              </a:spcBef>
              <a:spcAft>
                <a:spcPts val="0"/>
              </a:spcAft>
              <a:buClrTx/>
              <a:buSzTx/>
              <a:tabLst/>
            </a:pPr>
            <a:endParaRPr lang="en-US" sz="2400" dirty="0">
              <a:solidFill>
                <a:srgbClr val="000000"/>
              </a:solidFill>
              <a:latin typeface="+mj-lt"/>
              <a:ea typeface="+mj-ea"/>
              <a:cs typeface="+mj-cs"/>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latin typeface="+mj-lt"/>
                <a:ea typeface="+mj-ea"/>
                <a:cs typeface="+mj-cs"/>
                <a:sym typeface="Helvetica"/>
              </a:rPr>
              <a:t>Logging in first</a:t>
            </a:r>
            <a:r>
              <a:rPr kumimoji="0" lang="en-US" sz="2400" b="0" i="0" u="none" strike="noStrike" cap="none" spc="0" normalizeH="0" baseline="0" dirty="0">
                <a:ln>
                  <a:noFill/>
                </a:ln>
                <a:solidFill>
                  <a:srgbClr val="000000"/>
                </a:solidFill>
                <a:effectLst/>
                <a:uFillTx/>
                <a:latin typeface="+mj-lt"/>
                <a:ea typeface="+mj-ea"/>
                <a:cs typeface="+mj-cs"/>
                <a:sym typeface="Helvetica"/>
              </a:rPr>
              <a:t> </a:t>
            </a:r>
            <a:r>
              <a:rPr lang="en-US" sz="2400" dirty="0">
                <a:solidFill>
                  <a:srgbClr val="000000"/>
                </a:solidFill>
                <a:latin typeface="+mj-lt"/>
                <a:ea typeface="+mj-ea"/>
                <a:cs typeface="+mj-cs"/>
                <a:sym typeface="Helvetica"/>
              </a:rPr>
              <a:t>makes it easier to continue through the selection process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TextBox 1">
            <a:extLst>
              <a:ext uri="{FF2B5EF4-FFF2-40B4-BE49-F238E27FC236}">
                <a16:creationId xmlns:a16="http://schemas.microsoft.com/office/drawing/2014/main" id="{8725C899-24A6-0360-3073-E229AB77A7A1}"/>
              </a:ext>
            </a:extLst>
          </p:cNvPr>
          <p:cNvSpPr txBox="1"/>
          <p:nvPr/>
        </p:nvSpPr>
        <p:spPr>
          <a:xfrm>
            <a:off x="724434" y="883302"/>
            <a:ext cx="651735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Helvetica"/>
              </a:rPr>
              <a:t>Login</a:t>
            </a:r>
            <a:r>
              <a:rPr kumimoji="0" lang="en-US" sz="3200" b="1" i="0" u="none" strike="noStrike" cap="none" spc="0" normalizeH="0" baseline="0" dirty="0">
                <a:ln>
                  <a:noFill/>
                </a:ln>
                <a:solidFill>
                  <a:srgbClr val="000000"/>
                </a:solidFill>
                <a:effectLst/>
                <a:uFillTx/>
                <a:latin typeface="+mj-lt"/>
                <a:ea typeface="+mj-ea"/>
                <a:cs typeface="+mj-cs"/>
                <a:sym typeface="Helvetica"/>
              </a:rPr>
              <a:t> to the FAA Safety Website</a:t>
            </a:r>
          </a:p>
        </p:txBody>
      </p:sp>
      <p:pic>
        <p:nvPicPr>
          <p:cNvPr id="6" name="Picture 5">
            <a:extLst>
              <a:ext uri="{FF2B5EF4-FFF2-40B4-BE49-F238E27FC236}">
                <a16:creationId xmlns:a16="http://schemas.microsoft.com/office/drawing/2014/main" id="{BEE1729D-EDBC-A5C5-B73C-5EABD34D0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127" y="883302"/>
            <a:ext cx="2695286" cy="4872713"/>
          </a:xfrm>
          <a:prstGeom prst="rect">
            <a:avLst/>
          </a:prstGeom>
          <a:ln w="41275">
            <a:solidFill>
              <a:schemeClr val="tx1"/>
            </a:solidFill>
          </a:ln>
        </p:spPr>
      </p:pic>
      <p:sp>
        <p:nvSpPr>
          <p:cNvPr id="4" name="Rounded Rectangle 3">
            <a:extLst>
              <a:ext uri="{FF2B5EF4-FFF2-40B4-BE49-F238E27FC236}">
                <a16:creationId xmlns:a16="http://schemas.microsoft.com/office/drawing/2014/main" id="{A0AAD7D8-14E9-2EA7-F03A-34E42278A342}"/>
              </a:ext>
            </a:extLst>
          </p:cNvPr>
          <p:cNvSpPr/>
          <p:nvPr/>
        </p:nvSpPr>
        <p:spPr>
          <a:xfrm>
            <a:off x="8614082" y="2140807"/>
            <a:ext cx="3079376"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7356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C29DAD-5F55-090A-B844-9F8EDD8746C8}"/>
              </a:ext>
            </a:extLst>
          </p:cNvPr>
          <p:cNvSpPr txBox="1"/>
          <p:nvPr/>
        </p:nvSpPr>
        <p:spPr>
          <a:xfrm>
            <a:off x="1467035" y="4826777"/>
            <a:ext cx="2822656"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buNone/>
              <a:tabLst/>
            </a:pPr>
            <a:r>
              <a:rPr lang="en-US" dirty="0">
                <a:solidFill>
                  <a:srgbClr val="000000"/>
                </a:solidFill>
                <a:latin typeface="+mj-lt"/>
                <a:ea typeface="+mj-ea"/>
                <a:cs typeface="+mj-cs"/>
                <a:sym typeface="Helvetica"/>
              </a:rPr>
              <a:t>Login Here – Bypass Home Page</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EF8BBC32-18E1-182B-E0D1-E34EF8C5A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450" y="1020966"/>
            <a:ext cx="2346192" cy="3661044"/>
          </a:xfrm>
          <a:prstGeom prst="rect">
            <a:avLst/>
          </a:prstGeom>
          <a:ln w="38100">
            <a:solidFill>
              <a:schemeClr val="tx1"/>
            </a:solidFill>
          </a:ln>
        </p:spPr>
      </p:pic>
      <p:pic>
        <p:nvPicPr>
          <p:cNvPr id="6" name="Picture 5">
            <a:extLst>
              <a:ext uri="{FF2B5EF4-FFF2-40B4-BE49-F238E27FC236}">
                <a16:creationId xmlns:a16="http://schemas.microsoft.com/office/drawing/2014/main" id="{90742964-F39D-5FC2-C283-C1115CBCA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986" y="1020965"/>
            <a:ext cx="2346192" cy="3661045"/>
          </a:xfrm>
          <a:prstGeom prst="rect">
            <a:avLst/>
          </a:prstGeom>
          <a:ln w="38100">
            <a:solidFill>
              <a:schemeClr val="tx1"/>
            </a:solidFill>
          </a:ln>
        </p:spPr>
      </p:pic>
      <p:sp>
        <p:nvSpPr>
          <p:cNvPr id="15" name="TextBox 14">
            <a:extLst>
              <a:ext uri="{FF2B5EF4-FFF2-40B4-BE49-F238E27FC236}">
                <a16:creationId xmlns:a16="http://schemas.microsoft.com/office/drawing/2014/main" id="{5D0D7F21-3D69-6887-09D6-BCBF43D0A463}"/>
              </a:ext>
            </a:extLst>
          </p:cNvPr>
          <p:cNvSpPr txBox="1"/>
          <p:nvPr/>
        </p:nvSpPr>
        <p:spPr>
          <a:xfrm>
            <a:off x="5096524" y="4938632"/>
            <a:ext cx="249590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Your login confirmed </a:t>
            </a:r>
          </a:p>
        </p:txBody>
      </p:sp>
      <p:pic>
        <p:nvPicPr>
          <p:cNvPr id="17" name="Picture 16">
            <a:extLst>
              <a:ext uri="{FF2B5EF4-FFF2-40B4-BE49-F238E27FC236}">
                <a16:creationId xmlns:a16="http://schemas.microsoft.com/office/drawing/2014/main" id="{4C105C2B-6E71-281D-2AE6-F3E70002E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522" y="1020965"/>
            <a:ext cx="2440697" cy="3661045"/>
          </a:xfrm>
          <a:prstGeom prst="rect">
            <a:avLst/>
          </a:prstGeom>
          <a:ln w="38100">
            <a:solidFill>
              <a:schemeClr val="tx1"/>
            </a:solidFill>
          </a:ln>
        </p:spPr>
      </p:pic>
      <p:sp>
        <p:nvSpPr>
          <p:cNvPr id="19" name="TextBox 18">
            <a:extLst>
              <a:ext uri="{FF2B5EF4-FFF2-40B4-BE49-F238E27FC236}">
                <a16:creationId xmlns:a16="http://schemas.microsoft.com/office/drawing/2014/main" id="{38DDDBFD-7140-814F-378D-982DA48B1F8A}"/>
              </a:ext>
            </a:extLst>
          </p:cNvPr>
          <p:cNvSpPr txBox="1"/>
          <p:nvPr/>
        </p:nvSpPr>
        <p:spPr>
          <a:xfrm>
            <a:off x="7993316" y="4707802"/>
            <a:ext cx="249590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Check open windows to return to E-Z WINGS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Rounded Rectangle 1">
            <a:extLst>
              <a:ext uri="{FF2B5EF4-FFF2-40B4-BE49-F238E27FC236}">
                <a16:creationId xmlns:a16="http://schemas.microsoft.com/office/drawing/2014/main" id="{98127755-700B-9CD9-6198-AA3AD52F72E3}"/>
              </a:ext>
            </a:extLst>
          </p:cNvPr>
          <p:cNvSpPr/>
          <p:nvPr/>
        </p:nvSpPr>
        <p:spPr>
          <a:xfrm>
            <a:off x="1467035" y="1581230"/>
            <a:ext cx="2401415"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4" name="Rounded Rectangle 3">
            <a:extLst>
              <a:ext uri="{FF2B5EF4-FFF2-40B4-BE49-F238E27FC236}">
                <a16:creationId xmlns:a16="http://schemas.microsoft.com/office/drawing/2014/main" id="{DA6D7B92-066F-E757-6FA7-3E56E9B5B52A}"/>
              </a:ext>
            </a:extLst>
          </p:cNvPr>
          <p:cNvSpPr/>
          <p:nvPr/>
        </p:nvSpPr>
        <p:spPr>
          <a:xfrm>
            <a:off x="5939174" y="1345056"/>
            <a:ext cx="1479633"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Rounded Rectangle 4">
            <a:extLst>
              <a:ext uri="{FF2B5EF4-FFF2-40B4-BE49-F238E27FC236}">
                <a16:creationId xmlns:a16="http://schemas.microsoft.com/office/drawing/2014/main" id="{61747E8F-15D3-007E-A6C8-AB94DCD6DD09}"/>
              </a:ext>
            </a:extLst>
          </p:cNvPr>
          <p:cNvSpPr/>
          <p:nvPr/>
        </p:nvSpPr>
        <p:spPr>
          <a:xfrm>
            <a:off x="8032975" y="1050848"/>
            <a:ext cx="1367865" cy="1867586"/>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134501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3399E-380C-7B2B-5C8E-06FE2EB499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949" y="775472"/>
            <a:ext cx="2689799" cy="4613868"/>
          </a:xfrm>
          <a:prstGeom prst="rect">
            <a:avLst/>
          </a:prstGeom>
          <a:ln w="41275">
            <a:solidFill>
              <a:schemeClr val="tx1"/>
            </a:solidFill>
          </a:ln>
        </p:spPr>
      </p:pic>
      <p:sp>
        <p:nvSpPr>
          <p:cNvPr id="3" name="TextBox 2">
            <a:extLst>
              <a:ext uri="{FF2B5EF4-FFF2-40B4-BE49-F238E27FC236}">
                <a16:creationId xmlns:a16="http://schemas.microsoft.com/office/drawing/2014/main" id="{E765DCE0-A167-4329-4CA6-FB409C0BAF00}"/>
              </a:ext>
            </a:extLst>
          </p:cNvPr>
          <p:cNvSpPr txBox="1"/>
          <p:nvPr/>
        </p:nvSpPr>
        <p:spPr>
          <a:xfrm>
            <a:off x="1226967" y="5428725"/>
            <a:ext cx="23365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Select Request Credit</a:t>
            </a: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5D7FE8B9-57AB-03EB-7F89-8B2960B976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535" y="750984"/>
            <a:ext cx="2576427" cy="4638356"/>
          </a:xfrm>
          <a:prstGeom prst="rect">
            <a:avLst/>
          </a:prstGeom>
          <a:ln w="38100">
            <a:solidFill>
              <a:schemeClr val="tx1"/>
            </a:solidFill>
          </a:ln>
        </p:spPr>
      </p:pic>
      <p:sp>
        <p:nvSpPr>
          <p:cNvPr id="7" name="TextBox 6">
            <a:extLst>
              <a:ext uri="{FF2B5EF4-FFF2-40B4-BE49-F238E27FC236}">
                <a16:creationId xmlns:a16="http://schemas.microsoft.com/office/drawing/2014/main" id="{653D91E7-3ACC-726B-308F-114D90E0B1A1}"/>
              </a:ext>
            </a:extLst>
          </p:cNvPr>
          <p:cNvSpPr txBox="1"/>
          <p:nvPr/>
        </p:nvSpPr>
        <p:spPr>
          <a:xfrm>
            <a:off x="5139743" y="5428725"/>
            <a:ext cx="138755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Event</a:t>
            </a:r>
          </a:p>
        </p:txBody>
      </p:sp>
      <p:pic>
        <p:nvPicPr>
          <p:cNvPr id="9" name="Picture 8">
            <a:extLst>
              <a:ext uri="{FF2B5EF4-FFF2-40B4-BE49-F238E27FC236}">
                <a16:creationId xmlns:a16="http://schemas.microsoft.com/office/drawing/2014/main" id="{D2CC3879-61AB-B58A-6837-E4EB603781DB}"/>
              </a:ext>
            </a:extLst>
          </p:cNvPr>
          <p:cNvPicPr>
            <a:picLocks noChangeAspect="1"/>
          </p:cNvPicPr>
          <p:nvPr/>
        </p:nvPicPr>
        <p:blipFill>
          <a:blip r:embed="rId6"/>
          <a:stretch>
            <a:fillRect/>
          </a:stretch>
        </p:blipFill>
        <p:spPr>
          <a:xfrm>
            <a:off x="7815650" y="722783"/>
            <a:ext cx="2565395" cy="4656877"/>
          </a:xfrm>
          <a:prstGeom prst="rect">
            <a:avLst/>
          </a:prstGeom>
        </p:spPr>
      </p:pic>
      <p:sp>
        <p:nvSpPr>
          <p:cNvPr id="10" name="TextBox 9">
            <a:extLst>
              <a:ext uri="{FF2B5EF4-FFF2-40B4-BE49-F238E27FC236}">
                <a16:creationId xmlns:a16="http://schemas.microsoft.com/office/drawing/2014/main" id="{2AB55A05-3288-C382-458C-6E33AF200F2E}"/>
              </a:ext>
            </a:extLst>
          </p:cNvPr>
          <p:cNvSpPr txBox="1"/>
          <p:nvPr/>
        </p:nvSpPr>
        <p:spPr>
          <a:xfrm>
            <a:off x="8006908" y="5428725"/>
            <a:ext cx="173380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Category</a:t>
            </a:r>
          </a:p>
        </p:txBody>
      </p:sp>
      <p:sp>
        <p:nvSpPr>
          <p:cNvPr id="12" name="TextBox 11">
            <a:extLst>
              <a:ext uri="{FF2B5EF4-FFF2-40B4-BE49-F238E27FC236}">
                <a16:creationId xmlns:a16="http://schemas.microsoft.com/office/drawing/2014/main" id="{02253E3A-BA56-AE2D-48BC-2C8A344467FC}"/>
              </a:ext>
            </a:extLst>
          </p:cNvPr>
          <p:cNvSpPr txBox="1"/>
          <p:nvPr/>
        </p:nvSpPr>
        <p:spPr>
          <a:xfrm flipH="1">
            <a:off x="235973" y="30635"/>
            <a:ext cx="363619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Helvetica"/>
              </a:rPr>
              <a:t>Request Credit</a:t>
            </a:r>
          </a:p>
        </p:txBody>
      </p:sp>
      <p:sp>
        <p:nvSpPr>
          <p:cNvPr id="4" name="Rounded Rectangle 3">
            <a:extLst>
              <a:ext uri="{FF2B5EF4-FFF2-40B4-BE49-F238E27FC236}">
                <a16:creationId xmlns:a16="http://schemas.microsoft.com/office/drawing/2014/main" id="{46FFD6C8-2438-EBA9-0005-81A73C5C61A9}"/>
              </a:ext>
            </a:extLst>
          </p:cNvPr>
          <p:cNvSpPr/>
          <p:nvPr/>
        </p:nvSpPr>
        <p:spPr>
          <a:xfrm>
            <a:off x="1378519" y="2760200"/>
            <a:ext cx="279458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3" name="Rounded Rectangle 12">
            <a:extLst>
              <a:ext uri="{FF2B5EF4-FFF2-40B4-BE49-F238E27FC236}">
                <a16:creationId xmlns:a16="http://schemas.microsoft.com/office/drawing/2014/main" id="{523E37D5-2BAC-0C1D-E061-138518293B48}"/>
              </a:ext>
            </a:extLst>
          </p:cNvPr>
          <p:cNvSpPr/>
          <p:nvPr/>
        </p:nvSpPr>
        <p:spPr>
          <a:xfrm>
            <a:off x="4679535" y="2485566"/>
            <a:ext cx="2689798" cy="565656"/>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4" name="Rounded Rectangle 13">
            <a:extLst>
              <a:ext uri="{FF2B5EF4-FFF2-40B4-BE49-F238E27FC236}">
                <a16:creationId xmlns:a16="http://schemas.microsoft.com/office/drawing/2014/main" id="{2B9F1BA7-997A-2D29-A621-E87DF84C0FB1}"/>
              </a:ext>
            </a:extLst>
          </p:cNvPr>
          <p:cNvSpPr/>
          <p:nvPr/>
        </p:nvSpPr>
        <p:spPr>
          <a:xfrm>
            <a:off x="7851749" y="3082406"/>
            <a:ext cx="2601494" cy="438339"/>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407595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3C98C-843D-D7A4-6861-894495571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593"/>
          <a:stretch/>
        </p:blipFill>
        <p:spPr>
          <a:xfrm>
            <a:off x="2571261" y="1283167"/>
            <a:ext cx="2779966" cy="3744663"/>
          </a:xfrm>
          <a:prstGeom prst="rect">
            <a:avLst/>
          </a:prstGeom>
          <a:ln w="38100">
            <a:solidFill>
              <a:schemeClr val="tx1"/>
            </a:solidFill>
          </a:ln>
        </p:spPr>
      </p:pic>
      <p:sp>
        <p:nvSpPr>
          <p:cNvPr id="5" name="TextBox 4">
            <a:extLst>
              <a:ext uri="{FF2B5EF4-FFF2-40B4-BE49-F238E27FC236}">
                <a16:creationId xmlns:a16="http://schemas.microsoft.com/office/drawing/2014/main" id="{6B4B546E-9C40-7D21-60D8-63425B357F67}"/>
              </a:ext>
            </a:extLst>
          </p:cNvPr>
          <p:cNvSpPr txBox="1"/>
          <p:nvPr/>
        </p:nvSpPr>
        <p:spPr>
          <a:xfrm>
            <a:off x="241167" y="4381105"/>
            <a:ext cx="101565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Request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Credit</a:t>
            </a:r>
          </a:p>
        </p:txBody>
      </p:sp>
      <p:pic>
        <p:nvPicPr>
          <p:cNvPr id="7" name="Picture 6">
            <a:extLst>
              <a:ext uri="{FF2B5EF4-FFF2-40B4-BE49-F238E27FC236}">
                <a16:creationId xmlns:a16="http://schemas.microsoft.com/office/drawing/2014/main" id="{E2CF9CF0-AC85-6126-9B03-8DFD38C624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201"/>
          <a:stretch/>
        </p:blipFill>
        <p:spPr>
          <a:xfrm>
            <a:off x="8195811" y="1300094"/>
            <a:ext cx="2820979" cy="3744663"/>
          </a:xfrm>
          <a:prstGeom prst="rect">
            <a:avLst/>
          </a:prstGeom>
          <a:ln w="38100">
            <a:solidFill>
              <a:schemeClr val="tx1"/>
            </a:solidFill>
          </a:ln>
        </p:spPr>
      </p:pic>
      <p:sp>
        <p:nvSpPr>
          <p:cNvPr id="8" name="TextBox 7">
            <a:extLst>
              <a:ext uri="{FF2B5EF4-FFF2-40B4-BE49-F238E27FC236}">
                <a16:creationId xmlns:a16="http://schemas.microsoft.com/office/drawing/2014/main" id="{46902AC5-462B-5AEB-6F6C-86DDC6785330}"/>
              </a:ext>
            </a:extLst>
          </p:cNvPr>
          <p:cNvSpPr txBox="1"/>
          <p:nvPr/>
        </p:nvSpPr>
        <p:spPr>
          <a:xfrm>
            <a:off x="5769320" y="2542181"/>
            <a:ext cx="195237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Enter Date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of Activity</a:t>
            </a:r>
          </a:p>
        </p:txBody>
      </p:sp>
      <p:sp>
        <p:nvSpPr>
          <p:cNvPr id="10" name="TextBox 9">
            <a:extLst>
              <a:ext uri="{FF2B5EF4-FFF2-40B4-BE49-F238E27FC236}">
                <a16:creationId xmlns:a16="http://schemas.microsoft.com/office/drawing/2014/main" id="{7242DE55-8CD0-AF71-6287-7561F6ADAC27}"/>
              </a:ext>
            </a:extLst>
          </p:cNvPr>
          <p:cNvSpPr txBox="1"/>
          <p:nvPr/>
        </p:nvSpPr>
        <p:spPr>
          <a:xfrm>
            <a:off x="5769320" y="3469875"/>
            <a:ext cx="2216229" cy="615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Validator</a:t>
            </a:r>
            <a:r>
              <a:rPr lang="en-US" dirty="0">
                <a:solidFill>
                  <a:srgbClr val="000000"/>
                </a:solidFill>
                <a:latin typeface="+mj-lt"/>
                <a:ea typeface="+mj-ea"/>
                <a:cs typeface="+mj-cs"/>
                <a:sym typeface="Helvetica"/>
              </a:rPr>
              <a:t> </a:t>
            </a:r>
          </a:p>
          <a:p>
            <a:pPr marL="0" marR="0" indent="0" algn="l"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Helvetica"/>
              </a:rPr>
              <a:t>(your CFI or DPE)</a:t>
            </a:r>
            <a:endParaRPr kumimoji="0" lang="en-US" sz="1600" b="0" i="0" u="none" strike="noStrike" cap="none" spc="0" normalizeH="0" baseline="0" dirty="0">
              <a:ln>
                <a:noFill/>
              </a:ln>
              <a:solidFill>
                <a:srgbClr val="000000"/>
              </a:solidFill>
              <a:effectLst/>
              <a:uFillTx/>
              <a:latin typeface="+mj-lt"/>
              <a:ea typeface="+mj-ea"/>
              <a:cs typeface="+mj-cs"/>
              <a:sym typeface="Helvetica"/>
            </a:endParaRPr>
          </a:p>
        </p:txBody>
      </p:sp>
      <p:sp>
        <p:nvSpPr>
          <p:cNvPr id="13" name="TextBox 12">
            <a:extLst>
              <a:ext uri="{FF2B5EF4-FFF2-40B4-BE49-F238E27FC236}">
                <a16:creationId xmlns:a16="http://schemas.microsoft.com/office/drawing/2014/main" id="{8DD1DE6B-BC50-301F-7FDA-5B8F3B0D9184}"/>
              </a:ext>
            </a:extLst>
          </p:cNvPr>
          <p:cNvSpPr txBox="1"/>
          <p:nvPr/>
        </p:nvSpPr>
        <p:spPr>
          <a:xfrm>
            <a:off x="254616" y="3454485"/>
            <a:ext cx="152862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Review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Requirements</a:t>
            </a:r>
          </a:p>
        </p:txBody>
      </p:sp>
      <p:sp>
        <p:nvSpPr>
          <p:cNvPr id="15" name="TextBox 14">
            <a:extLst>
              <a:ext uri="{FF2B5EF4-FFF2-40B4-BE49-F238E27FC236}">
                <a16:creationId xmlns:a16="http://schemas.microsoft.com/office/drawing/2014/main" id="{72659267-D9C0-6FA5-95A0-0A603632212F}"/>
              </a:ext>
            </a:extLst>
          </p:cNvPr>
          <p:cNvSpPr txBox="1"/>
          <p:nvPr/>
        </p:nvSpPr>
        <p:spPr>
          <a:xfrm>
            <a:off x="5766319" y="4398430"/>
            <a:ext cx="120801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Submit for </a:t>
            </a:r>
          </a:p>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Validation</a:t>
            </a: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sp>
        <p:nvSpPr>
          <p:cNvPr id="16" name="TextBox 15">
            <a:extLst>
              <a:ext uri="{FF2B5EF4-FFF2-40B4-BE49-F238E27FC236}">
                <a16:creationId xmlns:a16="http://schemas.microsoft.com/office/drawing/2014/main" id="{79F63EE7-689E-3EA1-8E7B-7F9418FD59E3}"/>
              </a:ext>
            </a:extLst>
          </p:cNvPr>
          <p:cNvSpPr txBox="1"/>
          <p:nvPr/>
        </p:nvSpPr>
        <p:spPr>
          <a:xfrm>
            <a:off x="5314428" y="5161597"/>
            <a:ext cx="234294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j-lt"/>
                <a:ea typeface="+mj-ea"/>
                <a:cs typeface="+mj-cs"/>
                <a:sym typeface="Helvetica"/>
              </a:rPr>
              <a:t>All Done!</a:t>
            </a:r>
          </a:p>
        </p:txBody>
      </p:sp>
      <p:sp>
        <p:nvSpPr>
          <p:cNvPr id="2" name="Rounded Rectangle 1">
            <a:extLst>
              <a:ext uri="{FF2B5EF4-FFF2-40B4-BE49-F238E27FC236}">
                <a16:creationId xmlns:a16="http://schemas.microsoft.com/office/drawing/2014/main" id="{660F5397-C5DE-033A-0B7E-BF5798F5226F}"/>
              </a:ext>
            </a:extLst>
          </p:cNvPr>
          <p:cNvSpPr/>
          <p:nvPr/>
        </p:nvSpPr>
        <p:spPr>
          <a:xfrm>
            <a:off x="2896013" y="3515535"/>
            <a:ext cx="2418415" cy="1188735"/>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6" name="Rounded Rectangle 5">
            <a:extLst>
              <a:ext uri="{FF2B5EF4-FFF2-40B4-BE49-F238E27FC236}">
                <a16:creationId xmlns:a16="http://schemas.microsoft.com/office/drawing/2014/main" id="{246B4EF6-85EF-1B58-2658-A7F338A4E292}"/>
              </a:ext>
            </a:extLst>
          </p:cNvPr>
          <p:cNvSpPr/>
          <p:nvPr/>
        </p:nvSpPr>
        <p:spPr>
          <a:xfrm>
            <a:off x="2921654" y="4704269"/>
            <a:ext cx="2418415"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7" name="Rounded Rectangle 16">
            <a:extLst>
              <a:ext uri="{FF2B5EF4-FFF2-40B4-BE49-F238E27FC236}">
                <a16:creationId xmlns:a16="http://schemas.microsoft.com/office/drawing/2014/main" id="{03F5B356-F837-FED7-0775-CE6165437654}"/>
              </a:ext>
            </a:extLst>
          </p:cNvPr>
          <p:cNvSpPr/>
          <p:nvPr/>
        </p:nvSpPr>
        <p:spPr>
          <a:xfrm>
            <a:off x="9286125" y="3264661"/>
            <a:ext cx="1615962" cy="1318435"/>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8" name="Rounded Rectangle 17">
            <a:extLst>
              <a:ext uri="{FF2B5EF4-FFF2-40B4-BE49-F238E27FC236}">
                <a16:creationId xmlns:a16="http://schemas.microsoft.com/office/drawing/2014/main" id="{C7AF6529-86A9-D36B-DE19-A433F6C229EF}"/>
              </a:ext>
            </a:extLst>
          </p:cNvPr>
          <p:cNvSpPr/>
          <p:nvPr/>
        </p:nvSpPr>
        <p:spPr>
          <a:xfrm>
            <a:off x="8371450" y="4637677"/>
            <a:ext cx="246969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9" name="Rounded Rectangle 18">
            <a:extLst>
              <a:ext uri="{FF2B5EF4-FFF2-40B4-BE49-F238E27FC236}">
                <a16:creationId xmlns:a16="http://schemas.microsoft.com/office/drawing/2014/main" id="{A72C932B-BFFE-D7E3-5154-CD4C7C3005A5}"/>
              </a:ext>
            </a:extLst>
          </p:cNvPr>
          <p:cNvSpPr/>
          <p:nvPr/>
        </p:nvSpPr>
        <p:spPr>
          <a:xfrm>
            <a:off x="8195811" y="2693837"/>
            <a:ext cx="246969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293103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BBFC9E-E1B7-3C30-0F64-786B145263E3}"/>
              </a:ext>
            </a:extLst>
          </p:cNvPr>
          <p:cNvSpPr txBox="1"/>
          <p:nvPr/>
        </p:nvSpPr>
        <p:spPr>
          <a:xfrm>
            <a:off x="-376516" y="28526"/>
            <a:ext cx="1013908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2" hangingPunct="0"/>
            <a:r>
              <a:rPr lang="en-US" sz="3600" b="1" dirty="0">
                <a:solidFill>
                  <a:srgbClr val="000000"/>
                </a:solidFill>
                <a:latin typeface="+mj-lt"/>
                <a:ea typeface="+mj-ea"/>
                <a:cs typeface="+mj-cs"/>
                <a:sym typeface="Helvetica"/>
              </a:rPr>
              <a:t>Validate Requested Credits </a:t>
            </a:r>
            <a:r>
              <a:rPr lang="en-US" sz="2000" dirty="0">
                <a:solidFill>
                  <a:srgbClr val="000000"/>
                </a:solidFill>
                <a:sym typeface="Helvetica"/>
              </a:rPr>
              <a:t>(for CFIs and DPEs)</a:t>
            </a:r>
            <a:endParaRPr lang="en-US" sz="2800" dirty="0">
              <a:solidFill>
                <a:srgbClr val="000000"/>
              </a:solidFill>
              <a:sym typeface="Helvetica"/>
            </a:endParaRPr>
          </a:p>
        </p:txBody>
      </p:sp>
      <p:sp>
        <p:nvSpPr>
          <p:cNvPr id="6" name="TextBox 5">
            <a:extLst>
              <a:ext uri="{FF2B5EF4-FFF2-40B4-BE49-F238E27FC236}">
                <a16:creationId xmlns:a16="http://schemas.microsoft.com/office/drawing/2014/main" id="{0F0A0B16-2566-703A-789F-FE4356F53FFC}"/>
              </a:ext>
            </a:extLst>
          </p:cNvPr>
          <p:cNvSpPr txBox="1"/>
          <p:nvPr/>
        </p:nvSpPr>
        <p:spPr>
          <a:xfrm>
            <a:off x="1044799" y="4797619"/>
            <a:ext cx="272627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a:t>
            </a:r>
            <a:r>
              <a:rPr lang="en-US" dirty="0">
                <a:solidFill>
                  <a:srgbClr val="000000"/>
                </a:solidFill>
                <a:latin typeface="+mj-lt"/>
                <a:ea typeface="+mj-ea"/>
                <a:cs typeface="+mj-cs"/>
                <a:sym typeface="Helvetica"/>
              </a:rPr>
              <a:t> </a:t>
            </a:r>
            <a:r>
              <a:rPr kumimoji="0" lang="en-US" b="0" i="0" u="none" strike="noStrike" cap="none" spc="0" normalizeH="0" baseline="0" dirty="0">
                <a:ln>
                  <a:noFill/>
                </a:ln>
                <a:solidFill>
                  <a:srgbClr val="000000"/>
                </a:solidFill>
                <a:effectLst/>
                <a:uFillTx/>
                <a:latin typeface="+mj-lt"/>
                <a:ea typeface="+mj-ea"/>
                <a:cs typeface="+mj-cs"/>
                <a:sym typeface="Helvetica"/>
              </a:rPr>
              <a:t>Validate Requested Credit</a:t>
            </a:r>
          </a:p>
        </p:txBody>
      </p:sp>
      <p:pic>
        <p:nvPicPr>
          <p:cNvPr id="2" name="Picture 1">
            <a:extLst>
              <a:ext uri="{FF2B5EF4-FFF2-40B4-BE49-F238E27FC236}">
                <a16:creationId xmlns:a16="http://schemas.microsoft.com/office/drawing/2014/main" id="{70D88389-2D88-285D-F642-A6B1924B67BE}"/>
              </a:ext>
            </a:extLst>
          </p:cNvPr>
          <p:cNvPicPr>
            <a:picLocks noChangeAspect="1"/>
          </p:cNvPicPr>
          <p:nvPr/>
        </p:nvPicPr>
        <p:blipFill rotWithShape="1">
          <a:blip r:embed="rId4"/>
          <a:srcRect b="29711"/>
          <a:stretch/>
        </p:blipFill>
        <p:spPr>
          <a:xfrm>
            <a:off x="3969275" y="1000901"/>
            <a:ext cx="3493797" cy="3660202"/>
          </a:xfrm>
          <a:prstGeom prst="rect">
            <a:avLst/>
          </a:prstGeom>
          <a:ln w="12700">
            <a:solidFill>
              <a:schemeClr val="tx1"/>
            </a:solidFill>
          </a:ln>
        </p:spPr>
      </p:pic>
      <p:pic>
        <p:nvPicPr>
          <p:cNvPr id="4" name="Picture 3">
            <a:extLst>
              <a:ext uri="{FF2B5EF4-FFF2-40B4-BE49-F238E27FC236}">
                <a16:creationId xmlns:a16="http://schemas.microsoft.com/office/drawing/2014/main" id="{B25056D1-1CC3-2ADC-EC2C-CDA9F0C92245}"/>
              </a:ext>
            </a:extLst>
          </p:cNvPr>
          <p:cNvPicPr>
            <a:picLocks noChangeAspect="1"/>
          </p:cNvPicPr>
          <p:nvPr/>
        </p:nvPicPr>
        <p:blipFill rotWithShape="1">
          <a:blip r:embed="rId5"/>
          <a:srcRect b="28748"/>
          <a:stretch/>
        </p:blipFill>
        <p:spPr>
          <a:xfrm>
            <a:off x="7774938" y="1000901"/>
            <a:ext cx="3159100" cy="3660202"/>
          </a:xfrm>
          <a:prstGeom prst="rect">
            <a:avLst/>
          </a:prstGeom>
          <a:ln w="12700">
            <a:solidFill>
              <a:schemeClr val="tx1"/>
            </a:solidFill>
          </a:ln>
        </p:spPr>
      </p:pic>
      <p:sp>
        <p:nvSpPr>
          <p:cNvPr id="10" name="TextBox 9">
            <a:extLst>
              <a:ext uri="{FF2B5EF4-FFF2-40B4-BE49-F238E27FC236}">
                <a16:creationId xmlns:a16="http://schemas.microsoft.com/office/drawing/2014/main" id="{FBC4B2C9-E49D-1DE8-EAD3-0920F576157D}"/>
              </a:ext>
            </a:extLst>
          </p:cNvPr>
          <p:cNvSpPr txBox="1"/>
          <p:nvPr/>
        </p:nvSpPr>
        <p:spPr>
          <a:xfrm>
            <a:off x="3969275" y="4817222"/>
            <a:ext cx="336973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Requested Credits Here</a:t>
            </a:r>
          </a:p>
        </p:txBody>
      </p:sp>
      <p:sp>
        <p:nvSpPr>
          <p:cNvPr id="12" name="TextBox 11">
            <a:extLst>
              <a:ext uri="{FF2B5EF4-FFF2-40B4-BE49-F238E27FC236}">
                <a16:creationId xmlns:a16="http://schemas.microsoft.com/office/drawing/2014/main" id="{230D50AF-C579-9937-60B4-32B12B85202F}"/>
              </a:ext>
            </a:extLst>
          </p:cNvPr>
          <p:cNvSpPr txBox="1"/>
          <p:nvPr/>
        </p:nvSpPr>
        <p:spPr>
          <a:xfrm>
            <a:off x="7861333" y="4817222"/>
            <a:ext cx="307270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Click Logo to Validate</a:t>
            </a:r>
          </a:p>
        </p:txBody>
      </p:sp>
      <p:pic>
        <p:nvPicPr>
          <p:cNvPr id="5" name="Picture 4">
            <a:extLst>
              <a:ext uri="{FF2B5EF4-FFF2-40B4-BE49-F238E27FC236}">
                <a16:creationId xmlns:a16="http://schemas.microsoft.com/office/drawing/2014/main" id="{FE422C15-2FF1-A3D5-ADCB-595CDE6F0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931" y="1000901"/>
            <a:ext cx="2250015" cy="3550373"/>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3" name="Rounded Rectangle 2">
            <a:extLst>
              <a:ext uri="{FF2B5EF4-FFF2-40B4-BE49-F238E27FC236}">
                <a16:creationId xmlns:a16="http://schemas.microsoft.com/office/drawing/2014/main" id="{84922637-DAE6-9706-90DD-6E0E17B2E81B}"/>
              </a:ext>
            </a:extLst>
          </p:cNvPr>
          <p:cNvSpPr/>
          <p:nvPr/>
        </p:nvSpPr>
        <p:spPr>
          <a:xfrm>
            <a:off x="1187307" y="2776087"/>
            <a:ext cx="2441261" cy="514704"/>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9" name="Rounded Rectangle 8">
            <a:extLst>
              <a:ext uri="{FF2B5EF4-FFF2-40B4-BE49-F238E27FC236}">
                <a16:creationId xmlns:a16="http://schemas.microsoft.com/office/drawing/2014/main" id="{C0438D98-CE1F-EAE0-3E09-05BD28FC7ADD}"/>
              </a:ext>
            </a:extLst>
          </p:cNvPr>
          <p:cNvSpPr/>
          <p:nvPr/>
        </p:nvSpPr>
        <p:spPr>
          <a:xfrm>
            <a:off x="4029312" y="3290790"/>
            <a:ext cx="3433759" cy="1049389"/>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4" name="Rounded Rectangle 13">
            <a:extLst>
              <a:ext uri="{FF2B5EF4-FFF2-40B4-BE49-F238E27FC236}">
                <a16:creationId xmlns:a16="http://schemas.microsoft.com/office/drawing/2014/main" id="{42858C9D-E566-1E5A-BA2D-F6CEE4D00D5C}"/>
              </a:ext>
            </a:extLst>
          </p:cNvPr>
          <p:cNvSpPr/>
          <p:nvPr/>
        </p:nvSpPr>
        <p:spPr>
          <a:xfrm>
            <a:off x="10113541" y="3464580"/>
            <a:ext cx="820497"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8" name="TextBox 17">
            <a:extLst>
              <a:ext uri="{FF2B5EF4-FFF2-40B4-BE49-F238E27FC236}">
                <a16:creationId xmlns:a16="http://schemas.microsoft.com/office/drawing/2014/main" id="{4471F332-B68D-18BD-34E3-296EF5A8ED6A}"/>
              </a:ext>
            </a:extLst>
          </p:cNvPr>
          <p:cNvSpPr txBox="1"/>
          <p:nvPr/>
        </p:nvSpPr>
        <p:spPr>
          <a:xfrm>
            <a:off x="9762565" y="5213117"/>
            <a:ext cx="234294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j-lt"/>
                <a:ea typeface="+mj-ea"/>
                <a:cs typeface="+mj-cs"/>
                <a:sym typeface="Helvetica"/>
              </a:rPr>
              <a:t>All Done!</a:t>
            </a:r>
          </a:p>
        </p:txBody>
      </p:sp>
      <p:sp>
        <p:nvSpPr>
          <p:cNvPr id="13" name="Rounded Rectangle 12">
            <a:extLst>
              <a:ext uri="{FF2B5EF4-FFF2-40B4-BE49-F238E27FC236}">
                <a16:creationId xmlns:a16="http://schemas.microsoft.com/office/drawing/2014/main" id="{84922637-DAE6-9706-90DD-6E0E17B2E81B}"/>
              </a:ext>
            </a:extLst>
          </p:cNvPr>
          <p:cNvSpPr/>
          <p:nvPr/>
        </p:nvSpPr>
        <p:spPr>
          <a:xfrm>
            <a:off x="1187306" y="3279784"/>
            <a:ext cx="2441261" cy="514704"/>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379411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pPr lvl="1"/>
            <a:r>
              <a:rPr lang="en-US" dirty="0" smtClean="0"/>
              <a:t>Build solid decision making skills on the ground and in the air.</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36997" y="1033539"/>
            <a:ext cx="6032293" cy="4652918"/>
            <a:chOff x="736997" y="1033539"/>
            <a:chExt cx="6032293" cy="4652918"/>
          </a:xfrm>
        </p:grpSpPr>
        <p:pic>
          <p:nvPicPr>
            <p:cNvPr id="10" name="Picture 9"/>
            <p:cNvPicPr>
              <a:picLocks noChangeAspect="1"/>
            </p:cNvPicPr>
            <p:nvPr/>
          </p:nvPicPr>
          <p:blipFill>
            <a:blip r:embed="rId5"/>
            <a:stretch>
              <a:fillRect/>
            </a:stretch>
          </p:blipFill>
          <p:spPr>
            <a:xfrm>
              <a:off x="736997" y="1033539"/>
              <a:ext cx="6032293" cy="465291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69994" y="1832298"/>
              <a:ext cx="1456815" cy="2854438"/>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614879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stretch>
            <a:fillRect/>
          </a:stretch>
        </p:blipFill>
        <p:spPr>
          <a:xfrm>
            <a:off x="7423919" y="2726048"/>
            <a:ext cx="2333951" cy="233395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49461" y="1052509"/>
            <a:ext cx="5715991" cy="4413542"/>
            <a:chOff x="749461" y="1052509"/>
            <a:chExt cx="5715991" cy="4413542"/>
          </a:xfrm>
        </p:grpSpPr>
        <p:pic>
          <p:nvPicPr>
            <p:cNvPr id="9" name="Picture 8"/>
            <p:cNvPicPr>
              <a:picLocks noChangeAspect="1"/>
            </p:cNvPicPr>
            <p:nvPr/>
          </p:nvPicPr>
          <p:blipFill>
            <a:blip r:embed="rId6"/>
            <a:stretch>
              <a:fillRect/>
            </a:stretch>
          </p:blipFill>
          <p:spPr>
            <a:xfrm>
              <a:off x="749461" y="1052509"/>
              <a:ext cx="5715991" cy="441354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56046" y="1732642"/>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14" name="TextBox 13"/>
          <p:cNvSpPr txBox="1"/>
          <p:nvPr/>
        </p:nvSpPr>
        <p:spPr bwMode="auto">
          <a:xfrm>
            <a:off x="2128020" y="5443534"/>
            <a:ext cx="5123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solidFill>
                  <a:schemeClr val="accent5">
                    <a:lumMod val="50000"/>
                  </a:schemeClr>
                </a:solidFill>
              </a:rPr>
              <a:t>faasafety.gov\resources\library\</a:t>
            </a:r>
            <a:r>
              <a:rPr lang="en-US" sz="2000" b="1" i="1" dirty="0" smtClean="0">
                <a:solidFill>
                  <a:schemeClr val="accent5">
                    <a:lumMod val="50000"/>
                  </a:schemeClr>
                </a:solidFill>
              </a:rPr>
              <a:t>WINGS</a:t>
            </a:r>
            <a:endParaRPr lang="en-US" sz="2000" b="1" i="1" dirty="0">
              <a:solidFill>
                <a:schemeClr val="accent5">
                  <a:lumMod val="50000"/>
                </a:schemeClr>
              </a:solidFill>
            </a:endParaRPr>
          </a:p>
        </p:txBody>
      </p:sp>
    </p:spTree>
    <p:custDataLst>
      <p:tags r:id="rId1"/>
    </p:custDataLst>
    <p:extLst>
      <p:ext uri="{BB962C8B-B14F-4D97-AF65-F5344CB8AC3E}">
        <p14:creationId xmlns:p14="http://schemas.microsoft.com/office/powerpoint/2010/main" val="25641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23</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4">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626382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22675"/>
          <a:stretch/>
        </p:blipFill>
        <p:spPr>
          <a:xfrm>
            <a:off x="907696" y="2672941"/>
            <a:ext cx="4585180" cy="2658294"/>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24</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5" cstate="print">
            <a:extLst>
              <a:ext uri="{28A0092B-C50C-407E-A947-70E740481C1C}">
                <a14:useLocalDpi xmlns:a14="http://schemas.microsoft.com/office/drawing/2010/main" val="0"/>
              </a:ext>
            </a:extLst>
          </a:blip>
          <a:srcRect t="26283"/>
          <a:stretch>
            <a:fillRect/>
          </a:stretch>
        </p:blipFill>
        <p:spPr bwMode="auto">
          <a:xfrm>
            <a:off x="6497350" y="1422296"/>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
        <p:nvSpPr>
          <p:cNvPr id="6" name="Content Placeholder 2"/>
          <p:cNvSpPr txBox="1">
            <a:spLocks/>
          </p:cNvSpPr>
          <p:nvPr/>
        </p:nvSpPr>
        <p:spPr bwMode="auto">
          <a:xfrm>
            <a:off x="571500" y="954088"/>
            <a:ext cx="10733617" cy="83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Environmental training</a:t>
            </a:r>
          </a:p>
        </p:txBody>
      </p:sp>
    </p:spTree>
    <p:custDataLst>
      <p:tags r:id="rId1"/>
    </p:custDataLst>
    <p:extLst>
      <p:ext uri="{BB962C8B-B14F-4D97-AF65-F5344CB8AC3E}">
        <p14:creationId xmlns:p14="http://schemas.microsoft.com/office/powerpoint/2010/main" val="4938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035" y="1006126"/>
            <a:ext cx="10733617" cy="4391025"/>
          </a:xfrm>
        </p:spPr>
        <p:txBody>
          <a:bodyPr/>
          <a:lstStyle/>
          <a:p>
            <a:r>
              <a:rPr lang="en-US" dirty="0" smtClean="0"/>
              <a:t>Stall/Spin/Aerobatic training</a:t>
            </a:r>
          </a:p>
          <a:p>
            <a:pPr lvl="1"/>
            <a:r>
              <a:rPr lang="en-US" dirty="0" smtClean="0"/>
              <a:t>Slow flight and stall review</a:t>
            </a:r>
          </a:p>
          <a:p>
            <a:pPr lvl="1"/>
            <a:r>
              <a:rPr lang="en-US" dirty="0" smtClean="0"/>
              <a:t>Unusual attitude and Upset Maneuver training</a:t>
            </a:r>
          </a:p>
          <a:p>
            <a:pPr lvl="1"/>
            <a:r>
              <a:rPr lang="en-US" dirty="0" smtClean="0"/>
              <a:t>Spin training</a:t>
            </a:r>
          </a:p>
          <a:p>
            <a:pPr lvl="1"/>
            <a:r>
              <a:rPr lang="en-US" dirty="0" smtClean="0"/>
              <a:t>Basic and advanced aerobatic training</a:t>
            </a:r>
            <a:endParaRPr lang="en-US" dirty="0"/>
          </a:p>
        </p:txBody>
      </p:sp>
      <p:pic>
        <p:nvPicPr>
          <p:cNvPr id="6" name="Picture 5" descr="Should All Pilots Be Required To Demonstrate Spin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8824" y="1006126"/>
            <a:ext cx="3499327" cy="2334257"/>
          </a:xfrm>
          <a:prstGeom prst="rect">
            <a:avLst/>
          </a:prstGeom>
          <a:ln>
            <a:noFill/>
          </a:ln>
          <a:effectLst>
            <a:outerShdw blurRad="292100" dist="139700" dir="2700000" algn="tl" rotWithShape="0">
              <a:srgbClr val="333333">
                <a:alpha val="65000"/>
              </a:srgbClr>
            </a:outerShdw>
          </a:effectLst>
        </p:spPr>
      </p:pic>
      <p:pic>
        <p:nvPicPr>
          <p:cNvPr id="5" name="Picture 4" descr="Solar Impluse founders create spin-off aircraf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51" y="3677060"/>
            <a:ext cx="2962145" cy="197476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a:srcRect b="13208"/>
          <a:stretch/>
        </p:blipFill>
        <p:spPr>
          <a:xfrm>
            <a:off x="5173667" y="3601778"/>
            <a:ext cx="2660423" cy="2015718"/>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2718445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963"/>
          <a:stretch/>
        </p:blipFill>
        <p:spPr>
          <a:xfrm>
            <a:off x="6876288" y="1746893"/>
            <a:ext cx="4991863" cy="3370879"/>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997708" y="2645092"/>
            <a:ext cx="5043702" cy="2964180"/>
            <a:chOff x="1253490" y="2663666"/>
            <a:chExt cx="5043702" cy="29641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90" y="2663666"/>
              <a:ext cx="5043702" cy="296418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2316480" y="3139440"/>
              <a:ext cx="333756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003-1217</a:t>
              </a:r>
              <a:endParaRPr lang="en-US" sz="2000" b="1" dirty="0"/>
            </a:p>
          </p:txBody>
        </p:sp>
      </p:grpSp>
    </p:spTree>
    <p:custDataLst>
      <p:tags r:id="rId1"/>
    </p:custDataLst>
    <p:extLst>
      <p:ext uri="{BB962C8B-B14F-4D97-AF65-F5344CB8AC3E}">
        <p14:creationId xmlns:p14="http://schemas.microsoft.com/office/powerpoint/2010/main" val="13943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3" y="1236821"/>
            <a:ext cx="6792998"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2"/>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grpSp>
        <p:nvGrpSpPr>
          <p:cNvPr id="10" name="Group 9"/>
          <p:cNvGrpSpPr/>
          <p:nvPr/>
        </p:nvGrpSpPr>
        <p:grpSpPr>
          <a:xfrm>
            <a:off x="6219825" y="1925241"/>
            <a:ext cx="5492770" cy="3352006"/>
            <a:chOff x="5915449" y="2103914"/>
            <a:chExt cx="5492770" cy="335200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449" y="2103914"/>
              <a:ext cx="5492770" cy="335200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7253634" y="2657177"/>
              <a:ext cx="3634721" cy="180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121-7903</a:t>
              </a:r>
              <a:endParaRPr lang="en-US" sz="2000" b="1" dirty="0"/>
            </a:p>
          </p:txBody>
        </p:sp>
      </p:grpSp>
      <p:pic>
        <p:nvPicPr>
          <p:cNvPr id="9" name="Picture 8" descr="File:Orville Wright.jp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720" y="2615911"/>
            <a:ext cx="2466022" cy="3011935"/>
          </a:xfrm>
          <a:prstGeom prst="rect">
            <a:avLst/>
          </a:prstGeom>
        </p:spPr>
      </p:pic>
    </p:spTree>
    <p:custDataLst>
      <p:tags r:id="rId1"/>
    </p:custDataLst>
    <p:extLst>
      <p:ext uri="{BB962C8B-B14F-4D97-AF65-F5344CB8AC3E}">
        <p14:creationId xmlns:p14="http://schemas.microsoft.com/office/powerpoint/2010/main" val="308535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4"/>
          <a:srcRect r="50180"/>
          <a:stretch/>
        </p:blipFill>
        <p:spPr>
          <a:xfrm>
            <a:off x="1820313" y="1113700"/>
            <a:ext cx="7981209" cy="450570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54624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336336" y="344488"/>
            <a:ext cx="5229602" cy="529832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4017169" y="3064174"/>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3598296" y="2373158"/>
            <a:ext cx="152715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667963" y="2353642"/>
            <a:ext cx="57504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7822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Top 5 reasons to be a </a:t>
            </a:r>
            <a:r>
              <a:rPr lang="en-US" i="1" dirty="0" smtClean="0"/>
              <a:t>WINGS</a:t>
            </a:r>
            <a:r>
              <a:rPr lang="en-US" dirty="0" smtClean="0"/>
              <a:t> Pilot</a:t>
            </a:r>
          </a:p>
          <a:p>
            <a:r>
              <a:rPr lang="en-US" dirty="0" smtClean="0"/>
              <a:t>E-Z </a:t>
            </a:r>
            <a:r>
              <a:rPr lang="en-US" i="1" dirty="0" smtClean="0"/>
              <a:t>WINGS</a:t>
            </a:r>
          </a:p>
          <a:p>
            <a:r>
              <a:rPr lang="en-US" i="1" dirty="0" smtClean="0"/>
              <a:t>WINGS </a:t>
            </a:r>
            <a:r>
              <a:rPr lang="en-US" dirty="0" smtClean="0"/>
              <a:t>Topic of the Quarter</a:t>
            </a:r>
            <a:endParaRPr lang="en-US" i="1" dirty="0" smtClean="0"/>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509238" y="177124"/>
            <a:ext cx="5421173" cy="554990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73606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smtClean="0"/>
              <a:t>Competent</a:t>
            </a:r>
            <a:endParaRPr lang="en-US" kern="0" dirty="0"/>
          </a:p>
          <a:p>
            <a:pPr>
              <a:lnSpc>
                <a:spcPct val="90000"/>
              </a:lnSpc>
              <a:spcBef>
                <a:spcPct val="70000"/>
              </a:spcBef>
              <a:tabLst>
                <a:tab pos="631825" algn="l"/>
              </a:tabLst>
              <a:defRPr/>
            </a:pPr>
            <a:r>
              <a:rPr lang="en-US" kern="0" dirty="0" smtClean="0"/>
              <a:t>Confident</a:t>
            </a:r>
            <a:endParaRPr lang="en-US" kern="0" dirty="0"/>
          </a:p>
          <a:p>
            <a:pPr>
              <a:lnSpc>
                <a:spcPct val="90000"/>
              </a:lnSpc>
              <a:spcBef>
                <a:spcPct val="70000"/>
              </a:spcBef>
              <a:tabLst>
                <a:tab pos="631825" algn="l"/>
              </a:tabLst>
              <a:defRPr/>
            </a:pPr>
            <a:r>
              <a:rPr lang="en-US" kern="0" dirty="0" smtClean="0"/>
              <a:t>Safe</a:t>
            </a:r>
            <a:endParaRPr lang="en-US" kern="0" dirty="0"/>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11568" y="332124"/>
            <a:ext cx="11296651" cy="609600"/>
          </a:xfrm>
        </p:spPr>
        <p:txBody>
          <a:bodyPr/>
          <a:lstStyle/>
          <a:p>
            <a:r>
              <a:rPr lang="en-US" dirty="0" smtClean="0"/>
              <a:t>1</a:t>
            </a:r>
            <a:r>
              <a:rPr lang="en-US" i="1" dirty="0" smtClean="0"/>
              <a:t>. WINGS </a:t>
            </a:r>
            <a:r>
              <a:rPr lang="en-US" dirty="0" smtClean="0"/>
              <a:t>pilots are:</a:t>
            </a:r>
            <a:endParaRPr lang="en-US" i="1" dirty="0"/>
          </a:p>
        </p:txBody>
      </p:sp>
    </p:spTree>
    <p:custDataLst>
      <p:tags r:id="rId1"/>
    </p:custDataLst>
    <p:extLst>
      <p:ext uri="{BB962C8B-B14F-4D97-AF65-F5344CB8AC3E}">
        <p14:creationId xmlns:p14="http://schemas.microsoft.com/office/powerpoint/2010/main" val="1901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pPr marL="514350" indent="-514350">
              <a:buAutoNum type="arabicPeriod" startAt="5"/>
            </a:pPr>
            <a:r>
              <a:rPr lang="en-US" i="1" dirty="0" smtClean="0"/>
              <a:t>WINGS </a:t>
            </a:r>
            <a:r>
              <a:rPr lang="en-US" dirty="0" smtClean="0"/>
              <a:t>Training yields rewards!</a:t>
            </a:r>
          </a:p>
          <a:p>
            <a:pPr marL="514350" indent="-514350">
              <a:buAutoNum type="arabicPeriod" startAt="4"/>
            </a:pPr>
            <a:r>
              <a:rPr lang="en-US" i="1" dirty="0" smtClean="0"/>
              <a:t>WINGS </a:t>
            </a:r>
            <a:r>
              <a:rPr lang="en-US" dirty="0" smtClean="0"/>
              <a:t>Proficiency training works!</a:t>
            </a:r>
          </a:p>
          <a:p>
            <a:pPr marL="514350" indent="-514350">
              <a:buAutoNum type="arabicPeriod" startAt="3"/>
            </a:pPr>
            <a:r>
              <a:rPr lang="en-US" i="1" dirty="0" smtClean="0"/>
              <a:t>WINGS </a:t>
            </a:r>
            <a:r>
              <a:rPr lang="en-US" dirty="0" smtClean="0"/>
              <a:t>coaching gets results!</a:t>
            </a:r>
          </a:p>
          <a:p>
            <a:pPr marL="514350" indent="-514350">
              <a:buAutoNum type="arabicPeriod" startAt="2"/>
            </a:pPr>
            <a:r>
              <a:rPr lang="en-US" i="1" dirty="0" smtClean="0"/>
              <a:t>WINGS </a:t>
            </a:r>
            <a:r>
              <a:rPr lang="en-US" dirty="0" smtClean="0"/>
              <a:t>broadens your horizons!</a:t>
            </a:r>
          </a:p>
          <a:p>
            <a:pPr marL="0" indent="0">
              <a:buNone/>
            </a:pPr>
            <a:r>
              <a:rPr lang="en-US" dirty="0" smtClean="0"/>
              <a:t>1.  </a:t>
            </a:r>
            <a:r>
              <a:rPr lang="en-US" i="1" dirty="0" smtClean="0"/>
              <a:t>WINGS </a:t>
            </a:r>
            <a:r>
              <a:rPr lang="en-US" dirty="0" smtClean="0"/>
              <a:t>pilots are:</a:t>
            </a:r>
          </a:p>
          <a:p>
            <a:pPr lvl="1"/>
            <a:r>
              <a:rPr lang="en-US" dirty="0" smtClean="0"/>
              <a:t>Competent!</a:t>
            </a:r>
          </a:p>
          <a:p>
            <a:pPr lvl="1"/>
            <a:r>
              <a:rPr lang="en-US" dirty="0" smtClean="0"/>
              <a:t>Confident!</a:t>
            </a:r>
            <a:endParaRPr lang="en-US" dirty="0"/>
          </a:p>
          <a:p>
            <a:pPr lvl="1"/>
            <a:r>
              <a:rPr lang="en-US" dirty="0" smtClean="0"/>
              <a:t>Safe!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941" y="2463689"/>
            <a:ext cx="4670871" cy="31139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33</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4"/>
              </a:rPr>
              <a:t>https://</a:t>
            </a:r>
            <a:r>
              <a:rPr lang="en-US" sz="1600" dirty="0" smtClean="0">
                <a:hlinkClick r:id="rId4"/>
              </a:rPr>
              <a:t>www.faasafety.gov/gslac/ALC/libview_normal.aspx?id=135893</a:t>
            </a:r>
            <a:endParaRPr lang="en-US" sz="1600" dirty="0" smtClean="0"/>
          </a:p>
          <a:p>
            <a:r>
              <a:rPr lang="en-US" dirty="0" smtClean="0"/>
              <a:t>Personal Minimums Development Guide</a:t>
            </a:r>
          </a:p>
          <a:p>
            <a:pPr lvl="1"/>
            <a:r>
              <a:rPr lang="en-US" sz="1800" dirty="0">
                <a:hlinkClick r:id="rId5"/>
              </a:rPr>
              <a:t>https://</a:t>
            </a:r>
            <a:r>
              <a:rPr lang="en-US" sz="1800" dirty="0" smtClean="0">
                <a:hlinkClick r:id="rId5"/>
              </a:rPr>
              <a:t>www.faasafety.gov/gslac/ALC/lib_categoryview.aspx?categoryId=15&amp;r_s=50&amp;r_c=50</a:t>
            </a:r>
            <a:endParaRPr lang="en-US" sz="1800" dirty="0" smtClean="0"/>
          </a:p>
          <a:p>
            <a:r>
              <a:rPr lang="en-US" i="1" dirty="0" smtClean="0"/>
              <a:t>WINGS</a:t>
            </a:r>
            <a:r>
              <a:rPr lang="en-US" sz="2200" dirty="0" smtClean="0"/>
              <a:t>  </a:t>
            </a:r>
            <a:r>
              <a:rPr lang="en-US" dirty="0" smtClean="0"/>
              <a:t>Information and Guidance</a:t>
            </a:r>
          </a:p>
          <a:p>
            <a:pPr lvl="1"/>
            <a:r>
              <a:rPr lang="en-US" sz="1800" dirty="0">
                <a:hlinkClick r:id="rId6"/>
              </a:rPr>
              <a:t>https://</a:t>
            </a:r>
            <a:r>
              <a:rPr lang="en-US" sz="1800" dirty="0" smtClean="0">
                <a:hlinkClick r:id="rId6"/>
              </a:rPr>
              <a:t>faasafety.gov/gslac/ALC/lib_categoryview.aspx?categoryId=39</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7"/>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3" name="Picture 2"/>
          <p:cNvPicPr>
            <a:picLocks noChangeAspect="1"/>
          </p:cNvPicPr>
          <p:nvPr/>
        </p:nvPicPr>
        <p:blipFill>
          <a:blip r:embed="rId6"/>
          <a:stretch>
            <a:fillRect/>
          </a:stretch>
        </p:blipFill>
        <p:spPr>
          <a:xfrm>
            <a:off x="9794631" y="3675185"/>
            <a:ext cx="2036838" cy="2013692"/>
          </a:xfrm>
          <a:prstGeom prst="rect">
            <a:avLst/>
          </a:prstGeom>
        </p:spPr>
      </p:pic>
    </p:spTree>
    <p:custDataLst>
      <p:tags r:id="rId1"/>
    </p:custDataLst>
    <p:extLst>
      <p:ext uri="{BB962C8B-B14F-4D97-AF65-F5344CB8AC3E}">
        <p14:creationId xmlns:p14="http://schemas.microsoft.com/office/powerpoint/2010/main" val="14892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ustDataLst>
      <p:tags r:id="rId1"/>
    </p:custDataLst>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i="1" dirty="0" smtClean="0"/>
              <a:t>WINGS</a:t>
            </a:r>
            <a:r>
              <a:rPr lang="en-US" dirty="0" smtClean="0"/>
              <a:t> training yields awards</a:t>
            </a:r>
            <a:endParaRPr lang="en-US" dirty="0"/>
          </a:p>
        </p:txBody>
      </p:sp>
      <p:sp>
        <p:nvSpPr>
          <p:cNvPr id="3" name="Content Placeholder 2"/>
          <p:cNvSpPr>
            <a:spLocks noGrp="1"/>
          </p:cNvSpPr>
          <p:nvPr>
            <p:ph idx="1"/>
          </p:nvPr>
        </p:nvSpPr>
        <p:spPr>
          <a:xfrm>
            <a:off x="674602" y="1211564"/>
            <a:ext cx="10733617" cy="4391025"/>
          </a:xfrm>
        </p:spPr>
        <p:txBody>
          <a:bodyPr/>
          <a:lstStyle/>
          <a:p>
            <a:r>
              <a:rPr lang="en-US" i="1" dirty="0" smtClean="0"/>
              <a:t>WINGS </a:t>
            </a:r>
            <a:r>
              <a:rPr lang="en-US" dirty="0" smtClean="0"/>
              <a:t>recognition</a:t>
            </a:r>
          </a:p>
          <a:p>
            <a:pPr lvl="1"/>
            <a:r>
              <a:rPr lang="en-US" b="1" dirty="0" smtClean="0"/>
              <a:t>GA Safety Community </a:t>
            </a:r>
          </a:p>
          <a:p>
            <a:pPr lvl="1"/>
            <a:r>
              <a:rPr lang="en-US" b="1" i="1" dirty="0"/>
              <a:t>WINGS </a:t>
            </a:r>
            <a:r>
              <a:rPr lang="en-US" b="1" dirty="0"/>
              <a:t>logbook</a:t>
            </a:r>
          </a:p>
          <a:p>
            <a:pPr lvl="1"/>
            <a:r>
              <a:rPr lang="en-US" b="1" i="1" dirty="0" smtClean="0"/>
              <a:t>WINGS </a:t>
            </a:r>
            <a:r>
              <a:rPr lang="en-US" b="1" dirty="0" smtClean="0"/>
              <a:t>pin</a:t>
            </a:r>
          </a:p>
          <a:p>
            <a:r>
              <a:rPr lang="en-US" i="1" dirty="0" smtClean="0"/>
              <a:t>WINGS </a:t>
            </a:r>
            <a:r>
              <a:rPr lang="en-US" dirty="0" smtClean="0"/>
              <a:t>rewards</a:t>
            </a:r>
          </a:p>
          <a:p>
            <a:pPr lvl="1"/>
            <a:r>
              <a:rPr lang="en-US" b="1" i="1" dirty="0" smtClean="0"/>
              <a:t>WINGS </a:t>
            </a:r>
            <a:r>
              <a:rPr lang="en-US" b="1" dirty="0" smtClean="0"/>
              <a:t>insurance discounts</a:t>
            </a:r>
          </a:p>
          <a:p>
            <a:pPr lvl="1"/>
            <a:r>
              <a:rPr lang="en-US" b="1" i="1" dirty="0" smtClean="0"/>
              <a:t>WINGS </a:t>
            </a:r>
            <a:r>
              <a:rPr lang="en-US" b="1" dirty="0" err="1" smtClean="0"/>
              <a:t>merch</a:t>
            </a:r>
            <a:endParaRPr lang="en-US" b="1" dirty="0" smtClean="0"/>
          </a:p>
          <a:p>
            <a:pPr lvl="1"/>
            <a:endParaRPr lang="en-US" b="1" i="1"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63391" y="1211564"/>
            <a:ext cx="3745078" cy="434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514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83" y="234188"/>
            <a:ext cx="11296651" cy="609600"/>
          </a:xfrm>
        </p:spPr>
        <p:txBody>
          <a:bodyPr/>
          <a:lstStyle/>
          <a:p>
            <a:r>
              <a:rPr lang="en-US" dirty="0" smtClean="0"/>
              <a:t>4.  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40040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Proficiency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8" name="Content Placeholder 7" descr="Esperanza para todos | Palabra de vida. Soluciones para un ..."/>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0746" t="16347" r="27565"/>
          <a:stretch/>
        </p:blipFill>
        <p:spPr>
          <a:xfrm>
            <a:off x="8101912" y="502476"/>
            <a:ext cx="3407230" cy="4135664"/>
          </a:xfrm>
          <a:prstGeom prst="rect">
            <a:avLst/>
          </a:prstGeom>
          <a:ln>
            <a:noFill/>
          </a:ln>
          <a:effectLst>
            <a:outerShdw blurRad="292100" dist="139700" dir="2700000" algn="tl" rotWithShape="0">
              <a:srgbClr val="333333">
                <a:alpha val="65000"/>
              </a:srgbClr>
            </a:outerShdw>
          </a:effectLst>
        </p:spPr>
      </p:pic>
      <p:pic>
        <p:nvPicPr>
          <p:cNvPr id="10" name="Picture 9" descr="Basic Climbing Gear Must Haves | Mountain Weeky New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543" y="1173382"/>
            <a:ext cx="5417356" cy="3611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bwMode="auto">
          <a:xfrm>
            <a:off x="787853" y="5210113"/>
            <a:ext cx="10863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i="1" dirty="0" smtClean="0">
                <a:latin typeface="Arial" panose="020B0604020202020204" pitchFamily="34" charset="0"/>
                <a:cs typeface="Arial" panose="020B0604020202020204" pitchFamily="34" charset="0"/>
              </a:rPr>
              <a:t>The path to proficiency doesn’t end with a check-ride.  It continues throughout your flying career</a:t>
            </a:r>
            <a:r>
              <a:rPr lang="en-US" sz="1200" b="1" dirty="0" smtClean="0">
                <a:solidFill>
                  <a:srgbClr val="C0C0C0"/>
                </a:solidFill>
              </a:rPr>
              <a:t>.</a:t>
            </a:r>
            <a:endParaRPr lang="en-US" sz="1200" b="1" dirty="0">
              <a:solidFill>
                <a:srgbClr val="C0C0C0"/>
              </a:solidFill>
            </a:endParaRPr>
          </a:p>
        </p:txBody>
      </p:sp>
    </p:spTree>
    <p:custDataLst>
      <p:tags r:id="rId1"/>
    </p:custDataLst>
    <p:extLst>
      <p:ext uri="{BB962C8B-B14F-4D97-AF65-F5344CB8AC3E}">
        <p14:creationId xmlns:p14="http://schemas.microsoft.com/office/powerpoint/2010/main" val="247385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393083" y="2341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smtClean="0"/>
              <a:t>Proficiency training works for GA!</a:t>
            </a:r>
            <a:endParaRPr lang="en-US" kern="0" dirty="0"/>
          </a:p>
        </p:txBody>
      </p:sp>
    </p:spTree>
    <p:custDataLst>
      <p:tags r:id="rId1"/>
    </p:custDataLst>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602" y="1085339"/>
            <a:ext cx="10733617" cy="4391025"/>
          </a:xfrm>
        </p:spPr>
        <p:txBody>
          <a:bodyPr/>
          <a:lstStyle/>
          <a:p>
            <a:r>
              <a:rPr lang="en-US" dirty="0" smtClean="0"/>
              <a:t>WINGS CFIs are:</a:t>
            </a:r>
          </a:p>
          <a:p>
            <a:pPr lvl="1"/>
            <a:r>
              <a:rPr lang="en-US" dirty="0" smtClean="0"/>
              <a:t>Expert in the airplane</a:t>
            </a:r>
          </a:p>
          <a:p>
            <a:pPr lvl="1"/>
            <a:r>
              <a:rPr lang="en-US" dirty="0" smtClean="0"/>
              <a:t>Familiar with the environment</a:t>
            </a:r>
          </a:p>
          <a:p>
            <a:pPr lvl="2"/>
            <a:r>
              <a:rPr lang="en-US" dirty="0" smtClean="0"/>
              <a:t>Keen observers</a:t>
            </a:r>
          </a:p>
          <a:p>
            <a:pPr lvl="2"/>
            <a:r>
              <a:rPr lang="en-US" dirty="0" smtClean="0"/>
              <a:t>Teachers</a:t>
            </a:r>
          </a:p>
          <a:p>
            <a:pPr lvl="2"/>
            <a:r>
              <a:rPr lang="en-US" dirty="0" smtClean="0"/>
              <a:t>Motivators</a:t>
            </a:r>
          </a:p>
          <a:p>
            <a:r>
              <a:rPr lang="en-US" dirty="0" smtClean="0"/>
              <a:t>Develop your Personal Minimums</a:t>
            </a:r>
          </a:p>
          <a:p>
            <a:pPr lvl="1"/>
            <a:r>
              <a:rPr lang="en-US" dirty="0" smtClean="0"/>
              <a:t>Conditions for safe flight</a:t>
            </a:r>
          </a:p>
          <a:p>
            <a:pPr lvl="2"/>
            <a:r>
              <a:rPr lang="en-US" dirty="0" smtClean="0"/>
              <a:t>Keyed to individual performance</a:t>
            </a:r>
          </a:p>
          <a:p>
            <a:pPr lvl="2"/>
            <a:r>
              <a:rPr lang="en-US" dirty="0" smtClean="0"/>
              <a:t>Document and periodically review</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sp>
        <p:nvSpPr>
          <p:cNvPr id="7" name="Title 1"/>
          <p:cNvSpPr>
            <a:spLocks noGrp="1"/>
          </p:cNvSpPr>
          <p:nvPr>
            <p:ph type="title"/>
          </p:nvPr>
        </p:nvSpPr>
        <p:spPr>
          <a:xfrm>
            <a:off x="571500" y="344488"/>
            <a:ext cx="11296651" cy="609600"/>
          </a:xfrm>
        </p:spPr>
        <p:txBody>
          <a:bodyPr/>
          <a:lstStyle/>
          <a:p>
            <a:r>
              <a:rPr lang="en-US" dirty="0" smtClean="0"/>
              <a:t>3.  </a:t>
            </a:r>
            <a:r>
              <a:rPr lang="en-US" i="1" dirty="0" smtClean="0"/>
              <a:t>WINGS</a:t>
            </a:r>
            <a:r>
              <a:rPr lang="en-US" dirty="0" smtClean="0"/>
              <a:t> coaching gets results!</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645" y="2544611"/>
            <a:ext cx="4594506" cy="30630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797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your personal performance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custDataLst>
      <p:tags r:id="rId1"/>
    </p:custDataLst>
    <p:extLst>
      <p:ext uri="{BB962C8B-B14F-4D97-AF65-F5344CB8AC3E}">
        <p14:creationId xmlns:p14="http://schemas.microsoft.com/office/powerpoint/2010/main" val="125966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SvO9NKy"/>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5YDFD77UPU3F-311-5322</_dlc_DocId>
    <_dlc_DocIdUrl xmlns="04289566-cf42-4ce7-aa7c-2469c3d4502e">
      <Url>https://avssp.faa.gov/avs/afsfaast/_layouts/15/DocIdRedir.aspx?ID=5YDFD77UPU3F-311-5322</Url>
      <Description>5YDFD77UPU3F-311-5322</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1665D92-3105-46F0-842D-92EE3DBE4795}"/>
</file>

<file path=customXml/itemProps2.xml><?xml version="1.0" encoding="utf-8"?>
<ds:datastoreItem xmlns:ds="http://schemas.openxmlformats.org/officeDocument/2006/customXml" ds:itemID="{0B80675E-01F7-49AA-B61E-EE85CFCAD03B}"/>
</file>

<file path=customXml/itemProps3.xml><?xml version="1.0" encoding="utf-8"?>
<ds:datastoreItem xmlns:ds="http://schemas.openxmlformats.org/officeDocument/2006/customXml" ds:itemID="{AB17F8C7-2AEB-4BC2-A828-B2E729EBBAC3}"/>
</file>

<file path=customXml/itemProps4.xml><?xml version="1.0" encoding="utf-8"?>
<ds:datastoreItem xmlns:ds="http://schemas.openxmlformats.org/officeDocument/2006/customXml" ds:itemID="{397D1EC2-086B-4869-9FB4-0CCB136B730B}"/>
</file>

<file path=docProps/app.xml><?xml version="1.0" encoding="utf-8"?>
<Properties xmlns="http://schemas.openxmlformats.org/officeDocument/2006/extended-properties" xmlns:vt="http://schemas.openxmlformats.org/officeDocument/2006/docPropsVTypes">
  <Template/>
  <TotalTime>7107</TotalTime>
  <Words>3988</Words>
  <Application>Microsoft Office PowerPoint</Application>
  <PresentationFormat>Widescreen</PresentationFormat>
  <Paragraphs>485</Paragraphs>
  <Slides>37</Slides>
  <Notes>37</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ＭＳ Ｐゴシック</vt:lpstr>
      <vt:lpstr>Arial</vt:lpstr>
      <vt:lpstr>Helvetica</vt:lpstr>
      <vt:lpstr>Helvetica Neue Medium</vt:lpstr>
      <vt:lpstr>Times New Roman</vt:lpstr>
      <vt:lpstr>Wingdings</vt:lpstr>
      <vt:lpstr>1_Custom Design</vt:lpstr>
      <vt:lpstr>2_Custom Design</vt:lpstr>
      <vt:lpstr>The National FAA Safety Team Presents</vt:lpstr>
      <vt:lpstr>Welcome</vt:lpstr>
      <vt:lpstr>Overview  </vt:lpstr>
      <vt:lpstr>5.  WINGS training yields awards</vt:lpstr>
      <vt:lpstr>4.  Proficiency training works!</vt:lpstr>
      <vt:lpstr>The Path to Proficiency</vt:lpstr>
      <vt:lpstr>PowerPoint Presentation</vt:lpstr>
      <vt:lpstr>3.  WINGS coaching gets results!</vt:lpstr>
      <vt:lpstr>What’s your personal performance baseline?</vt:lpstr>
      <vt:lpstr>3.  WINGS – easy as 1, 2, 3</vt:lpstr>
      <vt:lpstr>Register for knowledge credits</vt:lpstr>
      <vt:lpstr>Request flight credits</vt:lpstr>
      <vt:lpstr>PowerPoint Presentation</vt:lpstr>
      <vt:lpstr>What we’ll cover</vt:lpstr>
      <vt:lpstr>Access E-Z WINGS</vt:lpstr>
      <vt:lpstr>PowerPoint Presentation</vt:lpstr>
      <vt:lpstr>PowerPoint Presentation</vt:lpstr>
      <vt:lpstr>PowerPoint Presentation</vt:lpstr>
      <vt:lpstr>PowerPoint Presentation</vt:lpstr>
      <vt:lpstr>PowerPoint Presentation</vt:lpstr>
      <vt:lpstr>WINGS Topic of the Quarter</vt:lpstr>
      <vt:lpstr>WINGS Topic of the Quarter</vt:lpstr>
      <vt:lpstr>2. WINGS expands your horizons</vt:lpstr>
      <vt:lpstr>WINGS expands your horizons</vt:lpstr>
      <vt:lpstr>WINGS expands your horizons</vt:lpstr>
      <vt:lpstr>Need help with WINGS?</vt:lpstr>
      <vt:lpstr>Need help with WINGS?</vt:lpstr>
      <vt:lpstr>Find your WINGSPro</vt:lpstr>
      <vt:lpstr>PowerPoint Presentation</vt:lpstr>
      <vt:lpstr>PowerPoint Presentation</vt:lpstr>
      <vt:lpstr>1. WINGS pilots are:</vt:lpstr>
      <vt:lpstr>Why WINGS?</vt:lpstr>
      <vt:lpstr>References</vt:lpstr>
      <vt:lpstr>Questions?</vt:lpstr>
      <vt:lpstr>Thank you for attending </vt:lpstr>
      <vt:lpstr>Safety Management Systems (SMS) Coming to General Aviation</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366</cp:revision>
  <dcterms:created xsi:type="dcterms:W3CDTF">2005-01-28T20:32:53Z</dcterms:created>
  <dcterms:modified xsi:type="dcterms:W3CDTF">2023-06-01T21:20:04Z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1cf61a9a-636c-45a8-8de0-8233b5fc3f56</vt:lpwstr>
  </property>
  <property fmtid="{D5CDD505-2E9C-101B-9397-08002B2CF9AE}" pid="4" name="ArticulateGUID">
    <vt:lpwstr>4B550315-ED9A-44F0-98F4-1000F50B6F0F</vt:lpwstr>
  </property>
  <property fmtid="{D5CDD505-2E9C-101B-9397-08002B2CF9AE}" pid="5" name="ArticulatePath">
    <vt:lpwstr>22-06-Mar-TOM-Proficiency and WINGS-PPT-Rev DRAFT</vt:lpwstr>
  </property>
</Properties>
</file>